
<file path=[Content_Types].xml><?xml version="1.0" encoding="utf-8"?>
<Types xmlns="http://schemas.openxmlformats.org/package/2006/content-types">
  <Default Extension="fntdata" ContentType="application/x-fontdata"/>
  <Default Extension="gif" ContentType="image/gif"/>
  <Default Extension="jfif"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08"/>
  </p:notesMasterIdLst>
  <p:sldIdLst>
    <p:sldId id="256" r:id="rId2"/>
    <p:sldId id="257" r:id="rId3"/>
    <p:sldId id="258" r:id="rId4"/>
    <p:sldId id="259" r:id="rId5"/>
    <p:sldId id="260" r:id="rId6"/>
    <p:sldId id="262" r:id="rId7"/>
    <p:sldId id="263" r:id="rId8"/>
    <p:sldId id="265" r:id="rId9"/>
    <p:sldId id="266" r:id="rId10"/>
    <p:sldId id="267" r:id="rId11"/>
    <p:sldId id="268" r:id="rId12"/>
    <p:sldId id="269" r:id="rId13"/>
    <p:sldId id="270" r:id="rId14"/>
    <p:sldId id="271" r:id="rId15"/>
    <p:sldId id="272"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90" r:id="rId32"/>
    <p:sldId id="291" r:id="rId33"/>
    <p:sldId id="293" r:id="rId34"/>
    <p:sldId id="295" r:id="rId35"/>
    <p:sldId id="337" r:id="rId36"/>
    <p:sldId id="296" r:id="rId37"/>
    <p:sldId id="297" r:id="rId38"/>
    <p:sldId id="329" r:id="rId39"/>
    <p:sldId id="330" r:id="rId40"/>
    <p:sldId id="334" r:id="rId41"/>
    <p:sldId id="331" r:id="rId42"/>
    <p:sldId id="335" r:id="rId43"/>
    <p:sldId id="332" r:id="rId44"/>
    <p:sldId id="333" r:id="rId45"/>
    <p:sldId id="336" r:id="rId46"/>
    <p:sldId id="338" r:id="rId47"/>
    <p:sldId id="339" r:id="rId48"/>
    <p:sldId id="340" r:id="rId49"/>
    <p:sldId id="341" r:id="rId50"/>
    <p:sldId id="342" r:id="rId51"/>
    <p:sldId id="344" r:id="rId52"/>
    <p:sldId id="345" r:id="rId53"/>
    <p:sldId id="343" r:id="rId54"/>
    <p:sldId id="346" r:id="rId55"/>
    <p:sldId id="347" r:id="rId56"/>
    <p:sldId id="348" r:id="rId57"/>
    <p:sldId id="349" r:id="rId58"/>
    <p:sldId id="387" r:id="rId59"/>
    <p:sldId id="350" r:id="rId60"/>
    <p:sldId id="351" r:id="rId61"/>
    <p:sldId id="352" r:id="rId62"/>
    <p:sldId id="353" r:id="rId63"/>
    <p:sldId id="354" r:id="rId64"/>
    <p:sldId id="355" r:id="rId65"/>
    <p:sldId id="298" r:id="rId66"/>
    <p:sldId id="356" r:id="rId67"/>
    <p:sldId id="357" r:id="rId68"/>
    <p:sldId id="358" r:id="rId69"/>
    <p:sldId id="359" r:id="rId70"/>
    <p:sldId id="360" r:id="rId71"/>
    <p:sldId id="361" r:id="rId72"/>
    <p:sldId id="362" r:id="rId73"/>
    <p:sldId id="363" r:id="rId74"/>
    <p:sldId id="400" r:id="rId75"/>
    <p:sldId id="364" r:id="rId76"/>
    <p:sldId id="365" r:id="rId77"/>
    <p:sldId id="366" r:id="rId78"/>
    <p:sldId id="367" r:id="rId79"/>
    <p:sldId id="368" r:id="rId80"/>
    <p:sldId id="369" r:id="rId81"/>
    <p:sldId id="370" r:id="rId82"/>
    <p:sldId id="371" r:id="rId83"/>
    <p:sldId id="372" r:id="rId84"/>
    <p:sldId id="374" r:id="rId85"/>
    <p:sldId id="376" r:id="rId86"/>
    <p:sldId id="377" r:id="rId87"/>
    <p:sldId id="378" r:id="rId88"/>
    <p:sldId id="379" r:id="rId89"/>
    <p:sldId id="380" r:id="rId90"/>
    <p:sldId id="381" r:id="rId91"/>
    <p:sldId id="382" r:id="rId92"/>
    <p:sldId id="383" r:id="rId93"/>
    <p:sldId id="384" r:id="rId94"/>
    <p:sldId id="386" r:id="rId95"/>
    <p:sldId id="393" r:id="rId96"/>
    <p:sldId id="385" r:id="rId97"/>
    <p:sldId id="394" r:id="rId98"/>
    <p:sldId id="388" r:id="rId99"/>
    <p:sldId id="395" r:id="rId100"/>
    <p:sldId id="389" r:id="rId101"/>
    <p:sldId id="396" r:id="rId102"/>
    <p:sldId id="390" r:id="rId103"/>
    <p:sldId id="398" r:id="rId104"/>
    <p:sldId id="391" r:id="rId105"/>
    <p:sldId id="399" r:id="rId106"/>
    <p:sldId id="392" r:id="rId107"/>
  </p:sldIdLst>
  <p:sldSz cx="9144000" cy="5143500" type="screen16x9"/>
  <p:notesSz cx="6858000" cy="9144000"/>
  <p:embeddedFontLst>
    <p:embeddedFont>
      <p:font typeface="Calibri" panose="020F0502020204030204" pitchFamily="34" charset="0"/>
      <p:regular r:id="rId109"/>
      <p:bold r:id="rId110"/>
      <p:italic r:id="rId111"/>
      <p:boldItalic r:id="rId112"/>
    </p:embeddedFont>
    <p:embeddedFont>
      <p:font typeface="Georgia" panose="02040502050405020303" pitchFamily="18" charset="0"/>
      <p:regular r:id="rId113"/>
      <p:bold r:id="rId114"/>
      <p:italic r:id="rId115"/>
      <p:boldItalic r:id="rId116"/>
    </p:embeddedFont>
    <p:embeddedFont>
      <p:font typeface="Lato" panose="020F0502020204030203" pitchFamily="34" charset="0"/>
      <p:regular r:id="rId117"/>
      <p:bold r:id="rId118"/>
      <p:italic r:id="rId119"/>
      <p:boldItalic r:id="rId120"/>
    </p:embeddedFont>
    <p:embeddedFont>
      <p:font typeface="Montserrat" panose="00000500000000000000" pitchFamily="2" charset="0"/>
      <p:regular r:id="rId121"/>
      <p:bold r:id="rId122"/>
      <p:italic r:id="rId123"/>
      <p:boldItalic r:id="rId124"/>
    </p:embeddedFont>
    <p:embeddedFont>
      <p:font typeface="Noto Sans" panose="020B0502040504020204" pitchFamily="34" charset="0"/>
      <p:regular r:id="rId125"/>
      <p:bold r:id="rId126"/>
      <p:italic r:id="rId127"/>
      <p:boldItalic r:id="rId128"/>
    </p:embeddedFont>
    <p:embeddedFont>
      <p:font typeface="Rubik" panose="020B0604020202020204" charset="-79"/>
      <p:regular r:id="rId129"/>
      <p:bold r:id="rId130"/>
      <p:italic r:id="rId131"/>
      <p:boldItalic r:id="rId132"/>
    </p:embeddedFont>
    <p:embeddedFont>
      <p:font typeface="Tahoma" panose="020B0604030504040204" pitchFamily="34" charset="0"/>
      <p:regular r:id="rId133"/>
      <p:bold r:id="rId1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5" roundtripDataSignature="AMtx7mjaV9znoFAieMeYaODkiDC+m818m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F6AC2B-8FDE-467C-AC17-B8FB8952440C}">
  <a:tblStyle styleId="{C6F6AC2B-8FDE-467C-AC17-B8FB8952440C}"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526FD7A-3257-421A-959B-5992D8477E52}"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94660"/>
  </p:normalViewPr>
  <p:slideViewPr>
    <p:cSldViewPr snapToGrid="0">
      <p:cViewPr varScale="1">
        <p:scale>
          <a:sx n="84" d="100"/>
          <a:sy n="84" d="100"/>
        </p:scale>
        <p:origin x="77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33" Type="http://schemas.openxmlformats.org/officeDocument/2006/relationships/font" Target="fonts/font25.fntdata"/><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5.fntdata"/><Relationship Id="rId128"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5.fntdata"/><Relationship Id="rId118" Type="http://schemas.openxmlformats.org/officeDocument/2006/relationships/font" Target="fonts/font10.fntdata"/><Relationship Id="rId134" Type="http://schemas.openxmlformats.org/officeDocument/2006/relationships/font" Target="fonts/font26.fntdata"/><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116" Type="http://schemas.openxmlformats.org/officeDocument/2006/relationships/font" Target="fonts/font8.fntdata"/><Relationship Id="rId124" Type="http://schemas.openxmlformats.org/officeDocument/2006/relationships/font" Target="fonts/font16.fntdata"/><Relationship Id="rId129" Type="http://schemas.openxmlformats.org/officeDocument/2006/relationships/font" Target="fonts/font21.fntdata"/><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3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130" Type="http://schemas.openxmlformats.org/officeDocument/2006/relationships/font" Target="fonts/font22.fntdata"/><Relationship Id="rId13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7465C-262D-49B9-ACE5-FFDACF581BE8}" type="doc">
      <dgm:prSet loTypeId="urn:microsoft.com/office/officeart/2011/layout/CircleProcess" loCatId="process" qsTypeId="urn:microsoft.com/office/officeart/2005/8/quickstyle/simple1" qsCatId="simple" csTypeId="urn:microsoft.com/office/officeart/2005/8/colors/colorful2" csCatId="colorful" phldr="1"/>
      <dgm:spPr/>
      <dgm:t>
        <a:bodyPr/>
        <a:lstStyle/>
        <a:p>
          <a:endParaRPr lang="en-US"/>
        </a:p>
      </dgm:t>
    </dgm:pt>
    <dgm:pt modelId="{B14ECD99-77C6-412C-9417-CF093475F24F}">
      <dgm:prSet phldrT="[Text]"/>
      <dgm:spPr/>
      <dgm:t>
        <a:bodyPr/>
        <a:lstStyle/>
        <a:p>
          <a:r>
            <a:rPr lang="en-US" dirty="0"/>
            <a:t>LOGIC</a:t>
          </a:r>
        </a:p>
      </dgm:t>
    </dgm:pt>
    <dgm:pt modelId="{9C127E99-F482-4655-9110-11F8E36C74CA}" type="parTrans" cxnId="{FD467973-A861-46BD-B492-6E6C2DA05823}">
      <dgm:prSet/>
      <dgm:spPr/>
      <dgm:t>
        <a:bodyPr/>
        <a:lstStyle/>
        <a:p>
          <a:endParaRPr lang="en-US"/>
        </a:p>
      </dgm:t>
    </dgm:pt>
    <dgm:pt modelId="{7C34E21D-077D-4114-BE4D-30447B2DA0DC}" type="sibTrans" cxnId="{FD467973-A861-46BD-B492-6E6C2DA05823}">
      <dgm:prSet/>
      <dgm:spPr/>
      <dgm:t>
        <a:bodyPr/>
        <a:lstStyle/>
        <a:p>
          <a:endParaRPr lang="en-US"/>
        </a:p>
      </dgm:t>
    </dgm:pt>
    <dgm:pt modelId="{40CD1A0F-9898-4687-A55A-610265D7FCC2}">
      <dgm:prSet phldrT="[Text]"/>
      <dgm:spPr/>
      <dgm:t>
        <a:bodyPr/>
        <a:lstStyle/>
        <a:p>
          <a:r>
            <a:rPr lang="en-US" dirty="0"/>
            <a:t>ETHICS</a:t>
          </a:r>
        </a:p>
      </dgm:t>
    </dgm:pt>
    <dgm:pt modelId="{DDFDD1E1-101E-49D5-A420-8591640DA168}" type="parTrans" cxnId="{828CCF3D-8F18-4C37-9BCE-41F29608584D}">
      <dgm:prSet/>
      <dgm:spPr/>
      <dgm:t>
        <a:bodyPr/>
        <a:lstStyle/>
        <a:p>
          <a:endParaRPr lang="en-US"/>
        </a:p>
      </dgm:t>
    </dgm:pt>
    <dgm:pt modelId="{A68C2D26-360F-4464-8617-E21FDD87C071}" type="sibTrans" cxnId="{828CCF3D-8F18-4C37-9BCE-41F29608584D}">
      <dgm:prSet/>
      <dgm:spPr/>
      <dgm:t>
        <a:bodyPr/>
        <a:lstStyle/>
        <a:p>
          <a:endParaRPr lang="en-US"/>
        </a:p>
      </dgm:t>
    </dgm:pt>
    <dgm:pt modelId="{A231A7FB-AD59-447F-8B7F-C53B8704A098}">
      <dgm:prSet phldrT="[Text]"/>
      <dgm:spPr/>
      <dgm:t>
        <a:bodyPr/>
        <a:lstStyle/>
        <a:p>
          <a:r>
            <a:rPr lang="en-US" dirty="0"/>
            <a:t>EMOTIONS</a:t>
          </a:r>
        </a:p>
      </dgm:t>
    </dgm:pt>
    <dgm:pt modelId="{0FB417D0-DA44-46F1-8936-9E484013F1A2}" type="parTrans" cxnId="{AA50F1A6-BCFB-4419-92B7-2788F113E455}">
      <dgm:prSet/>
      <dgm:spPr/>
      <dgm:t>
        <a:bodyPr/>
        <a:lstStyle/>
        <a:p>
          <a:endParaRPr lang="en-US"/>
        </a:p>
      </dgm:t>
    </dgm:pt>
    <dgm:pt modelId="{72B45EF4-93CD-4750-8131-104432CEA1EC}" type="sibTrans" cxnId="{AA50F1A6-BCFB-4419-92B7-2788F113E455}">
      <dgm:prSet/>
      <dgm:spPr/>
      <dgm:t>
        <a:bodyPr/>
        <a:lstStyle/>
        <a:p>
          <a:endParaRPr lang="en-US"/>
        </a:p>
      </dgm:t>
    </dgm:pt>
    <dgm:pt modelId="{630FC521-9807-4B39-BAAF-FFE6D805D522}" type="pres">
      <dgm:prSet presAssocID="{E447465C-262D-49B9-ACE5-FFDACF581BE8}" presName="Name0" presStyleCnt="0">
        <dgm:presLayoutVars>
          <dgm:chMax val="11"/>
          <dgm:chPref val="11"/>
          <dgm:dir/>
          <dgm:resizeHandles/>
        </dgm:presLayoutVars>
      </dgm:prSet>
      <dgm:spPr/>
    </dgm:pt>
    <dgm:pt modelId="{AB2DA571-B018-4E5E-98D6-F9AAA575C1CE}" type="pres">
      <dgm:prSet presAssocID="{A231A7FB-AD59-447F-8B7F-C53B8704A098}" presName="Accent3" presStyleCnt="0"/>
      <dgm:spPr/>
    </dgm:pt>
    <dgm:pt modelId="{F67F326B-EF8B-4AFB-A5C6-9CB8320645E6}" type="pres">
      <dgm:prSet presAssocID="{A231A7FB-AD59-447F-8B7F-C53B8704A098}" presName="Accent" presStyleLbl="node1" presStyleIdx="0" presStyleCnt="3"/>
      <dgm:spPr/>
    </dgm:pt>
    <dgm:pt modelId="{38A29BB1-9D2B-48CD-AFA1-8A0B5EBDAE63}" type="pres">
      <dgm:prSet presAssocID="{A231A7FB-AD59-447F-8B7F-C53B8704A098}" presName="ParentBackground3" presStyleCnt="0"/>
      <dgm:spPr/>
    </dgm:pt>
    <dgm:pt modelId="{453DD630-4667-4139-AFE8-BE9F0B02C2BB}" type="pres">
      <dgm:prSet presAssocID="{A231A7FB-AD59-447F-8B7F-C53B8704A098}" presName="ParentBackground" presStyleLbl="fgAcc1" presStyleIdx="0" presStyleCnt="3"/>
      <dgm:spPr/>
    </dgm:pt>
    <dgm:pt modelId="{664094A8-0E1F-455F-97D7-9B9D114CCC12}" type="pres">
      <dgm:prSet presAssocID="{A231A7FB-AD59-447F-8B7F-C53B8704A098}" presName="Parent3" presStyleLbl="revTx" presStyleIdx="0" presStyleCnt="0">
        <dgm:presLayoutVars>
          <dgm:chMax val="1"/>
          <dgm:chPref val="1"/>
          <dgm:bulletEnabled val="1"/>
        </dgm:presLayoutVars>
      </dgm:prSet>
      <dgm:spPr/>
    </dgm:pt>
    <dgm:pt modelId="{6251BAD6-E553-442C-B850-DA271D15B693}" type="pres">
      <dgm:prSet presAssocID="{40CD1A0F-9898-4687-A55A-610265D7FCC2}" presName="Accent2" presStyleCnt="0"/>
      <dgm:spPr/>
    </dgm:pt>
    <dgm:pt modelId="{5DC6311B-7151-462C-B5CC-BF49C8835D22}" type="pres">
      <dgm:prSet presAssocID="{40CD1A0F-9898-4687-A55A-610265D7FCC2}" presName="Accent" presStyleLbl="node1" presStyleIdx="1" presStyleCnt="3"/>
      <dgm:spPr/>
    </dgm:pt>
    <dgm:pt modelId="{930F5F7F-7726-4B8B-8AA1-AA21171ADB87}" type="pres">
      <dgm:prSet presAssocID="{40CD1A0F-9898-4687-A55A-610265D7FCC2}" presName="ParentBackground2" presStyleCnt="0"/>
      <dgm:spPr/>
    </dgm:pt>
    <dgm:pt modelId="{0E029585-96D0-45B8-906F-79A40ADD4473}" type="pres">
      <dgm:prSet presAssocID="{40CD1A0F-9898-4687-A55A-610265D7FCC2}" presName="ParentBackground" presStyleLbl="fgAcc1" presStyleIdx="1" presStyleCnt="3"/>
      <dgm:spPr/>
    </dgm:pt>
    <dgm:pt modelId="{4F46BAD1-C46C-4AEA-8CF8-63E676EBD44E}" type="pres">
      <dgm:prSet presAssocID="{40CD1A0F-9898-4687-A55A-610265D7FCC2}" presName="Parent2" presStyleLbl="revTx" presStyleIdx="0" presStyleCnt="0">
        <dgm:presLayoutVars>
          <dgm:chMax val="1"/>
          <dgm:chPref val="1"/>
          <dgm:bulletEnabled val="1"/>
        </dgm:presLayoutVars>
      </dgm:prSet>
      <dgm:spPr/>
    </dgm:pt>
    <dgm:pt modelId="{8F96E504-0FC5-46CF-A573-D8453E42F39A}" type="pres">
      <dgm:prSet presAssocID="{B14ECD99-77C6-412C-9417-CF093475F24F}" presName="Accent1" presStyleCnt="0"/>
      <dgm:spPr/>
    </dgm:pt>
    <dgm:pt modelId="{7D85B76E-AAF5-479F-9CFD-8342AEBCBA2B}" type="pres">
      <dgm:prSet presAssocID="{B14ECD99-77C6-412C-9417-CF093475F24F}" presName="Accent" presStyleLbl="node1" presStyleIdx="2" presStyleCnt="3"/>
      <dgm:spPr/>
    </dgm:pt>
    <dgm:pt modelId="{25049717-F9B2-41D5-9516-6543937370A8}" type="pres">
      <dgm:prSet presAssocID="{B14ECD99-77C6-412C-9417-CF093475F24F}" presName="ParentBackground1" presStyleCnt="0"/>
      <dgm:spPr/>
    </dgm:pt>
    <dgm:pt modelId="{B92FCDF7-56F5-4879-AD07-B4A728A477EE}" type="pres">
      <dgm:prSet presAssocID="{B14ECD99-77C6-412C-9417-CF093475F24F}" presName="ParentBackground" presStyleLbl="fgAcc1" presStyleIdx="2" presStyleCnt="3"/>
      <dgm:spPr/>
    </dgm:pt>
    <dgm:pt modelId="{76A8E12E-0DE0-498B-BB67-944213BDD173}" type="pres">
      <dgm:prSet presAssocID="{B14ECD99-77C6-412C-9417-CF093475F24F}" presName="Parent1" presStyleLbl="revTx" presStyleIdx="0" presStyleCnt="0">
        <dgm:presLayoutVars>
          <dgm:chMax val="1"/>
          <dgm:chPref val="1"/>
          <dgm:bulletEnabled val="1"/>
        </dgm:presLayoutVars>
      </dgm:prSet>
      <dgm:spPr/>
    </dgm:pt>
  </dgm:ptLst>
  <dgm:cxnLst>
    <dgm:cxn modelId="{0D33C200-4D5D-47DC-8C94-7A94CCEAA16C}" type="presOf" srcId="{B14ECD99-77C6-412C-9417-CF093475F24F}" destId="{76A8E12E-0DE0-498B-BB67-944213BDD173}" srcOrd="1" destOrd="0" presId="urn:microsoft.com/office/officeart/2011/layout/CircleProcess"/>
    <dgm:cxn modelId="{52792615-46CF-4C1C-AB15-9213F7918388}" type="presOf" srcId="{40CD1A0F-9898-4687-A55A-610265D7FCC2}" destId="{4F46BAD1-C46C-4AEA-8CF8-63E676EBD44E}" srcOrd="1" destOrd="0" presId="urn:microsoft.com/office/officeart/2011/layout/CircleProcess"/>
    <dgm:cxn modelId="{5DB13F18-19DB-4DDF-AC16-AC1248DFAAF6}" type="presOf" srcId="{A231A7FB-AD59-447F-8B7F-C53B8704A098}" destId="{664094A8-0E1F-455F-97D7-9B9D114CCC12}" srcOrd="1" destOrd="0" presId="urn:microsoft.com/office/officeart/2011/layout/CircleProcess"/>
    <dgm:cxn modelId="{01D0D82A-C609-4240-821E-734896C7BDD1}" type="presOf" srcId="{E447465C-262D-49B9-ACE5-FFDACF581BE8}" destId="{630FC521-9807-4B39-BAAF-FFE6D805D522}" srcOrd="0" destOrd="0" presId="urn:microsoft.com/office/officeart/2011/layout/CircleProcess"/>
    <dgm:cxn modelId="{502BBC38-FD74-4AE2-A18C-8EF2D27D0054}" type="presOf" srcId="{B14ECD99-77C6-412C-9417-CF093475F24F}" destId="{B92FCDF7-56F5-4879-AD07-B4A728A477EE}" srcOrd="0" destOrd="0" presId="urn:microsoft.com/office/officeart/2011/layout/CircleProcess"/>
    <dgm:cxn modelId="{828CCF3D-8F18-4C37-9BCE-41F29608584D}" srcId="{E447465C-262D-49B9-ACE5-FFDACF581BE8}" destId="{40CD1A0F-9898-4687-A55A-610265D7FCC2}" srcOrd="1" destOrd="0" parTransId="{DDFDD1E1-101E-49D5-A420-8591640DA168}" sibTransId="{A68C2D26-360F-4464-8617-E21FDD87C071}"/>
    <dgm:cxn modelId="{FD467973-A861-46BD-B492-6E6C2DA05823}" srcId="{E447465C-262D-49B9-ACE5-FFDACF581BE8}" destId="{B14ECD99-77C6-412C-9417-CF093475F24F}" srcOrd="0" destOrd="0" parTransId="{9C127E99-F482-4655-9110-11F8E36C74CA}" sibTransId="{7C34E21D-077D-4114-BE4D-30447B2DA0DC}"/>
    <dgm:cxn modelId="{1D490A56-585E-4D0D-87AD-9382AEDF5049}" type="presOf" srcId="{A231A7FB-AD59-447F-8B7F-C53B8704A098}" destId="{453DD630-4667-4139-AFE8-BE9F0B02C2BB}" srcOrd="0" destOrd="0" presId="urn:microsoft.com/office/officeart/2011/layout/CircleProcess"/>
    <dgm:cxn modelId="{AA50F1A6-BCFB-4419-92B7-2788F113E455}" srcId="{E447465C-262D-49B9-ACE5-FFDACF581BE8}" destId="{A231A7FB-AD59-447F-8B7F-C53B8704A098}" srcOrd="2" destOrd="0" parTransId="{0FB417D0-DA44-46F1-8936-9E484013F1A2}" sibTransId="{72B45EF4-93CD-4750-8131-104432CEA1EC}"/>
    <dgm:cxn modelId="{BD7009B9-A15E-46BF-AB8C-390D5A449813}" type="presOf" srcId="{40CD1A0F-9898-4687-A55A-610265D7FCC2}" destId="{0E029585-96D0-45B8-906F-79A40ADD4473}" srcOrd="0" destOrd="0" presId="urn:microsoft.com/office/officeart/2011/layout/CircleProcess"/>
    <dgm:cxn modelId="{93770E08-7666-42AC-AE5E-7CFD901D6A5D}" type="presParOf" srcId="{630FC521-9807-4B39-BAAF-FFE6D805D522}" destId="{AB2DA571-B018-4E5E-98D6-F9AAA575C1CE}" srcOrd="0" destOrd="0" presId="urn:microsoft.com/office/officeart/2011/layout/CircleProcess"/>
    <dgm:cxn modelId="{33EF7B97-F1B0-4906-91CB-15BFFAEB0783}" type="presParOf" srcId="{AB2DA571-B018-4E5E-98D6-F9AAA575C1CE}" destId="{F67F326B-EF8B-4AFB-A5C6-9CB8320645E6}" srcOrd="0" destOrd="0" presId="urn:microsoft.com/office/officeart/2011/layout/CircleProcess"/>
    <dgm:cxn modelId="{6F423641-D8FC-40AF-9863-DFC6B4EDCE02}" type="presParOf" srcId="{630FC521-9807-4B39-BAAF-FFE6D805D522}" destId="{38A29BB1-9D2B-48CD-AFA1-8A0B5EBDAE63}" srcOrd="1" destOrd="0" presId="urn:microsoft.com/office/officeart/2011/layout/CircleProcess"/>
    <dgm:cxn modelId="{961EFCCB-71B5-444F-8555-BE156803CF8E}" type="presParOf" srcId="{38A29BB1-9D2B-48CD-AFA1-8A0B5EBDAE63}" destId="{453DD630-4667-4139-AFE8-BE9F0B02C2BB}" srcOrd="0" destOrd="0" presId="urn:microsoft.com/office/officeart/2011/layout/CircleProcess"/>
    <dgm:cxn modelId="{1F078E16-87C4-40F1-A1BF-F236C17A0720}" type="presParOf" srcId="{630FC521-9807-4B39-BAAF-FFE6D805D522}" destId="{664094A8-0E1F-455F-97D7-9B9D114CCC12}" srcOrd="2" destOrd="0" presId="urn:microsoft.com/office/officeart/2011/layout/CircleProcess"/>
    <dgm:cxn modelId="{37E68F46-CA7E-46DC-8243-990CA27FF739}" type="presParOf" srcId="{630FC521-9807-4B39-BAAF-FFE6D805D522}" destId="{6251BAD6-E553-442C-B850-DA271D15B693}" srcOrd="3" destOrd="0" presId="urn:microsoft.com/office/officeart/2011/layout/CircleProcess"/>
    <dgm:cxn modelId="{023AFBF2-9017-4E45-A7B0-B9C43EB4D87A}" type="presParOf" srcId="{6251BAD6-E553-442C-B850-DA271D15B693}" destId="{5DC6311B-7151-462C-B5CC-BF49C8835D22}" srcOrd="0" destOrd="0" presId="urn:microsoft.com/office/officeart/2011/layout/CircleProcess"/>
    <dgm:cxn modelId="{7878535A-C3E4-4ED0-ADF7-E2209492432E}" type="presParOf" srcId="{630FC521-9807-4B39-BAAF-FFE6D805D522}" destId="{930F5F7F-7726-4B8B-8AA1-AA21171ADB87}" srcOrd="4" destOrd="0" presId="urn:microsoft.com/office/officeart/2011/layout/CircleProcess"/>
    <dgm:cxn modelId="{5C19869C-D210-44F2-8F72-AC4B71001BE0}" type="presParOf" srcId="{930F5F7F-7726-4B8B-8AA1-AA21171ADB87}" destId="{0E029585-96D0-45B8-906F-79A40ADD4473}" srcOrd="0" destOrd="0" presId="urn:microsoft.com/office/officeart/2011/layout/CircleProcess"/>
    <dgm:cxn modelId="{BE744BED-4EDF-4DD1-93E0-65510817A10A}" type="presParOf" srcId="{630FC521-9807-4B39-BAAF-FFE6D805D522}" destId="{4F46BAD1-C46C-4AEA-8CF8-63E676EBD44E}" srcOrd="5" destOrd="0" presId="urn:microsoft.com/office/officeart/2011/layout/CircleProcess"/>
    <dgm:cxn modelId="{A90BF002-4C91-449B-85A4-C6C3BF5B92E7}" type="presParOf" srcId="{630FC521-9807-4B39-BAAF-FFE6D805D522}" destId="{8F96E504-0FC5-46CF-A573-D8453E42F39A}" srcOrd="6" destOrd="0" presId="urn:microsoft.com/office/officeart/2011/layout/CircleProcess"/>
    <dgm:cxn modelId="{CD75BCC9-4F20-46A6-BDD6-21ECEEA6A4FE}" type="presParOf" srcId="{8F96E504-0FC5-46CF-A573-D8453E42F39A}" destId="{7D85B76E-AAF5-479F-9CFD-8342AEBCBA2B}" srcOrd="0" destOrd="0" presId="urn:microsoft.com/office/officeart/2011/layout/CircleProcess"/>
    <dgm:cxn modelId="{EF6891BD-7019-494C-9967-098E462DC5B7}" type="presParOf" srcId="{630FC521-9807-4B39-BAAF-FFE6D805D522}" destId="{25049717-F9B2-41D5-9516-6543937370A8}" srcOrd="7" destOrd="0" presId="urn:microsoft.com/office/officeart/2011/layout/CircleProcess"/>
    <dgm:cxn modelId="{4FEBAAC6-56C0-481C-A2C1-191459C349D3}" type="presParOf" srcId="{25049717-F9B2-41D5-9516-6543937370A8}" destId="{B92FCDF7-56F5-4879-AD07-B4A728A477EE}" srcOrd="0" destOrd="0" presId="urn:microsoft.com/office/officeart/2011/layout/CircleProcess"/>
    <dgm:cxn modelId="{2F4CC129-F28D-47C4-972A-00C248FC61AC}" type="presParOf" srcId="{630FC521-9807-4B39-BAAF-FFE6D805D522}" destId="{76A8E12E-0DE0-498B-BB67-944213BDD173}"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A236A-FBC9-4053-BB02-6537CFB1FC9F}"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DEA9DE5-698E-441C-9939-089452A9E0EA}">
      <dgm:prSet phldrT="[Text]"/>
      <dgm:spPr/>
      <dgm:t>
        <a:bodyPr/>
        <a:lstStyle/>
        <a:p>
          <a:r>
            <a:rPr lang="en-US" b="0" i="0" dirty="0"/>
            <a:t>Understand that each country has different business customs</a:t>
          </a:r>
          <a:endParaRPr lang="en-US" dirty="0"/>
        </a:p>
      </dgm:t>
    </dgm:pt>
    <dgm:pt modelId="{AE0768E6-1206-40B7-912C-C24E6EC0323C}" type="parTrans" cxnId="{81C6EB75-E3D3-42C3-91A8-0B322613B4A0}">
      <dgm:prSet/>
      <dgm:spPr/>
      <dgm:t>
        <a:bodyPr/>
        <a:lstStyle/>
        <a:p>
          <a:endParaRPr lang="en-US"/>
        </a:p>
      </dgm:t>
    </dgm:pt>
    <dgm:pt modelId="{DB3FBDCB-6860-48F1-8A37-406E37B87CBD}" type="sibTrans" cxnId="{81C6EB75-E3D3-42C3-91A8-0B322613B4A0}">
      <dgm:prSet/>
      <dgm:spPr/>
      <dgm:t>
        <a:bodyPr/>
        <a:lstStyle/>
        <a:p>
          <a:endParaRPr lang="en-US"/>
        </a:p>
      </dgm:t>
    </dgm:pt>
    <dgm:pt modelId="{7ABA710E-BF20-4AD0-A86D-DD6BD42C38AD}">
      <dgm:prSet phldrT="[Text]"/>
      <dgm:spPr/>
      <dgm:t>
        <a:bodyPr/>
        <a:lstStyle/>
        <a:p>
          <a:r>
            <a:rPr lang="en-US" b="0" i="0" dirty="0"/>
            <a:t>Recognize that you are communicating with actual people</a:t>
          </a:r>
          <a:endParaRPr lang="en-US" dirty="0"/>
        </a:p>
      </dgm:t>
    </dgm:pt>
    <dgm:pt modelId="{935FAD42-B052-4CB5-BE03-35CC263F7E2C}" type="parTrans" cxnId="{F8857147-25EE-4378-B71A-26EEB7A399A5}">
      <dgm:prSet/>
      <dgm:spPr/>
      <dgm:t>
        <a:bodyPr/>
        <a:lstStyle/>
        <a:p>
          <a:endParaRPr lang="en-US"/>
        </a:p>
      </dgm:t>
    </dgm:pt>
    <dgm:pt modelId="{EEF1E671-3043-467D-BF64-63BC285EA421}" type="sibTrans" cxnId="{F8857147-25EE-4378-B71A-26EEB7A399A5}">
      <dgm:prSet/>
      <dgm:spPr/>
      <dgm:t>
        <a:bodyPr/>
        <a:lstStyle/>
        <a:p>
          <a:endParaRPr lang="en-US"/>
        </a:p>
      </dgm:t>
    </dgm:pt>
    <dgm:pt modelId="{8B4465C5-CF48-41B8-9550-310A4CA03F58}">
      <dgm:prSet phldrT="[Text]"/>
      <dgm:spPr/>
      <dgm:t>
        <a:bodyPr/>
        <a:lstStyle/>
        <a:p>
          <a:r>
            <a:rPr lang="en-US" b="0" i="0" dirty="0"/>
            <a:t>Communicate through phone or video conference</a:t>
          </a:r>
          <a:endParaRPr lang="en-US" dirty="0"/>
        </a:p>
      </dgm:t>
    </dgm:pt>
    <dgm:pt modelId="{29732F16-4643-40FB-9B86-374FD659FB28}" type="parTrans" cxnId="{41336A11-92B1-4EE2-A9FB-72B86B2450BC}">
      <dgm:prSet/>
      <dgm:spPr/>
      <dgm:t>
        <a:bodyPr/>
        <a:lstStyle/>
        <a:p>
          <a:endParaRPr lang="en-US"/>
        </a:p>
      </dgm:t>
    </dgm:pt>
    <dgm:pt modelId="{7EDF32EC-C76E-45CB-88A5-29F5B41A50A4}" type="sibTrans" cxnId="{41336A11-92B1-4EE2-A9FB-72B86B2450BC}">
      <dgm:prSet/>
      <dgm:spPr/>
      <dgm:t>
        <a:bodyPr/>
        <a:lstStyle/>
        <a:p>
          <a:endParaRPr lang="en-US"/>
        </a:p>
      </dgm:t>
    </dgm:pt>
    <dgm:pt modelId="{2452154F-E0BC-4E34-AE76-406B907FE588}">
      <dgm:prSet phldrT="[Text]"/>
      <dgm:spPr/>
      <dgm:t>
        <a:bodyPr/>
        <a:lstStyle/>
        <a:p>
          <a:r>
            <a:rPr lang="en-US" b="0" i="0" dirty="0"/>
            <a:t>Keep others copied</a:t>
          </a:r>
          <a:endParaRPr lang="en-US" dirty="0"/>
        </a:p>
      </dgm:t>
    </dgm:pt>
    <dgm:pt modelId="{A352D082-F440-427C-9580-B7EF56CA04F0}" type="parTrans" cxnId="{75FEB182-A9AE-4281-B9FA-1268F061A43B}">
      <dgm:prSet/>
      <dgm:spPr/>
      <dgm:t>
        <a:bodyPr/>
        <a:lstStyle/>
        <a:p>
          <a:endParaRPr lang="en-US"/>
        </a:p>
      </dgm:t>
    </dgm:pt>
    <dgm:pt modelId="{9E40FD1C-D5F6-45C3-B0FF-69F51CEDE28A}" type="sibTrans" cxnId="{75FEB182-A9AE-4281-B9FA-1268F061A43B}">
      <dgm:prSet/>
      <dgm:spPr/>
      <dgm:t>
        <a:bodyPr/>
        <a:lstStyle/>
        <a:p>
          <a:endParaRPr lang="en-US"/>
        </a:p>
      </dgm:t>
    </dgm:pt>
    <dgm:pt modelId="{FBEA7541-0325-41CC-8BA1-E1F6AB69265A}">
      <dgm:prSet phldrT="[Text]"/>
      <dgm:spPr/>
      <dgm:t>
        <a:bodyPr/>
        <a:lstStyle/>
        <a:p>
          <a:r>
            <a:rPr lang="en-US" b="0" i="0" dirty="0"/>
            <a:t>Show interest</a:t>
          </a:r>
          <a:endParaRPr lang="en-US" dirty="0"/>
        </a:p>
      </dgm:t>
    </dgm:pt>
    <dgm:pt modelId="{9DA52A46-553C-4FAE-A666-82197254155C}" type="parTrans" cxnId="{1599A8FA-3454-4CDA-9AF0-3A92C897D080}">
      <dgm:prSet/>
      <dgm:spPr/>
      <dgm:t>
        <a:bodyPr/>
        <a:lstStyle/>
        <a:p>
          <a:endParaRPr lang="en-US"/>
        </a:p>
      </dgm:t>
    </dgm:pt>
    <dgm:pt modelId="{174CE791-699C-44F0-A287-F7790E723755}" type="sibTrans" cxnId="{1599A8FA-3454-4CDA-9AF0-3A92C897D080}">
      <dgm:prSet/>
      <dgm:spPr/>
      <dgm:t>
        <a:bodyPr/>
        <a:lstStyle/>
        <a:p>
          <a:endParaRPr lang="en-US"/>
        </a:p>
      </dgm:t>
    </dgm:pt>
    <dgm:pt modelId="{2381BC9D-E90E-49A3-B869-664881C70FD7}" type="pres">
      <dgm:prSet presAssocID="{7F6A236A-FBC9-4053-BB02-6537CFB1FC9F}" presName="diagram" presStyleCnt="0">
        <dgm:presLayoutVars>
          <dgm:dir/>
          <dgm:resizeHandles val="exact"/>
        </dgm:presLayoutVars>
      </dgm:prSet>
      <dgm:spPr/>
    </dgm:pt>
    <dgm:pt modelId="{237BB532-57A8-4C68-BF0A-20CCFEA77EE9}" type="pres">
      <dgm:prSet presAssocID="{7DEA9DE5-698E-441C-9939-089452A9E0EA}" presName="node" presStyleLbl="node1" presStyleIdx="0" presStyleCnt="5">
        <dgm:presLayoutVars>
          <dgm:bulletEnabled val="1"/>
        </dgm:presLayoutVars>
      </dgm:prSet>
      <dgm:spPr/>
    </dgm:pt>
    <dgm:pt modelId="{35317C93-89A9-48FB-A011-E4244C2D9944}" type="pres">
      <dgm:prSet presAssocID="{DB3FBDCB-6860-48F1-8A37-406E37B87CBD}" presName="sibTrans" presStyleCnt="0"/>
      <dgm:spPr/>
    </dgm:pt>
    <dgm:pt modelId="{B5B3D130-2700-4AB8-B947-D285654F8AF8}" type="pres">
      <dgm:prSet presAssocID="{7ABA710E-BF20-4AD0-A86D-DD6BD42C38AD}" presName="node" presStyleLbl="node1" presStyleIdx="1" presStyleCnt="5">
        <dgm:presLayoutVars>
          <dgm:bulletEnabled val="1"/>
        </dgm:presLayoutVars>
      </dgm:prSet>
      <dgm:spPr/>
    </dgm:pt>
    <dgm:pt modelId="{28B99879-4276-41D2-951C-08D5C31582C5}" type="pres">
      <dgm:prSet presAssocID="{EEF1E671-3043-467D-BF64-63BC285EA421}" presName="sibTrans" presStyleCnt="0"/>
      <dgm:spPr/>
    </dgm:pt>
    <dgm:pt modelId="{56488F7D-BC8D-43FA-9C43-724024329852}" type="pres">
      <dgm:prSet presAssocID="{8B4465C5-CF48-41B8-9550-310A4CA03F58}" presName="node" presStyleLbl="node1" presStyleIdx="2" presStyleCnt="5">
        <dgm:presLayoutVars>
          <dgm:bulletEnabled val="1"/>
        </dgm:presLayoutVars>
      </dgm:prSet>
      <dgm:spPr/>
    </dgm:pt>
    <dgm:pt modelId="{569D994E-1F0B-4E6C-A2E8-C8A9C94A9C65}" type="pres">
      <dgm:prSet presAssocID="{7EDF32EC-C76E-45CB-88A5-29F5B41A50A4}" presName="sibTrans" presStyleCnt="0"/>
      <dgm:spPr/>
    </dgm:pt>
    <dgm:pt modelId="{166E1F9A-3FAC-4509-BC1F-722BF8805F80}" type="pres">
      <dgm:prSet presAssocID="{2452154F-E0BC-4E34-AE76-406B907FE588}" presName="node" presStyleLbl="node1" presStyleIdx="3" presStyleCnt="5">
        <dgm:presLayoutVars>
          <dgm:bulletEnabled val="1"/>
        </dgm:presLayoutVars>
      </dgm:prSet>
      <dgm:spPr/>
    </dgm:pt>
    <dgm:pt modelId="{B34DBE4F-40C2-456F-B0E9-4B8B731A52E2}" type="pres">
      <dgm:prSet presAssocID="{9E40FD1C-D5F6-45C3-B0FF-69F51CEDE28A}" presName="sibTrans" presStyleCnt="0"/>
      <dgm:spPr/>
    </dgm:pt>
    <dgm:pt modelId="{0EDF474C-EFC9-4808-85AC-8CD1D08BDB14}" type="pres">
      <dgm:prSet presAssocID="{FBEA7541-0325-41CC-8BA1-E1F6AB69265A}" presName="node" presStyleLbl="node1" presStyleIdx="4" presStyleCnt="5">
        <dgm:presLayoutVars>
          <dgm:bulletEnabled val="1"/>
        </dgm:presLayoutVars>
      </dgm:prSet>
      <dgm:spPr/>
    </dgm:pt>
  </dgm:ptLst>
  <dgm:cxnLst>
    <dgm:cxn modelId="{41336A11-92B1-4EE2-A9FB-72B86B2450BC}" srcId="{7F6A236A-FBC9-4053-BB02-6537CFB1FC9F}" destId="{8B4465C5-CF48-41B8-9550-310A4CA03F58}" srcOrd="2" destOrd="0" parTransId="{29732F16-4643-40FB-9B86-374FD659FB28}" sibTransId="{7EDF32EC-C76E-45CB-88A5-29F5B41A50A4}"/>
    <dgm:cxn modelId="{98FBCE33-5E2F-420E-8239-8C60181EEB83}" type="presOf" srcId="{7ABA710E-BF20-4AD0-A86D-DD6BD42C38AD}" destId="{B5B3D130-2700-4AB8-B947-D285654F8AF8}" srcOrd="0" destOrd="0" presId="urn:microsoft.com/office/officeart/2005/8/layout/default"/>
    <dgm:cxn modelId="{1AE3433D-2C8C-4A85-80D8-DFE20A37CB6C}" type="presOf" srcId="{2452154F-E0BC-4E34-AE76-406B907FE588}" destId="{166E1F9A-3FAC-4509-BC1F-722BF8805F80}" srcOrd="0" destOrd="0" presId="urn:microsoft.com/office/officeart/2005/8/layout/default"/>
    <dgm:cxn modelId="{F8857147-25EE-4378-B71A-26EEB7A399A5}" srcId="{7F6A236A-FBC9-4053-BB02-6537CFB1FC9F}" destId="{7ABA710E-BF20-4AD0-A86D-DD6BD42C38AD}" srcOrd="1" destOrd="0" parTransId="{935FAD42-B052-4CB5-BE03-35CC263F7E2C}" sibTransId="{EEF1E671-3043-467D-BF64-63BC285EA421}"/>
    <dgm:cxn modelId="{15C30C49-A712-4624-A521-4E29C5C01D28}" type="presOf" srcId="{8B4465C5-CF48-41B8-9550-310A4CA03F58}" destId="{56488F7D-BC8D-43FA-9C43-724024329852}" srcOrd="0" destOrd="0" presId="urn:microsoft.com/office/officeart/2005/8/layout/default"/>
    <dgm:cxn modelId="{A926976D-DACF-4989-B99E-4D213B69862F}" type="presOf" srcId="{7DEA9DE5-698E-441C-9939-089452A9E0EA}" destId="{237BB532-57A8-4C68-BF0A-20CCFEA77EE9}" srcOrd="0" destOrd="0" presId="urn:microsoft.com/office/officeart/2005/8/layout/default"/>
    <dgm:cxn modelId="{81C6EB75-E3D3-42C3-91A8-0B322613B4A0}" srcId="{7F6A236A-FBC9-4053-BB02-6537CFB1FC9F}" destId="{7DEA9DE5-698E-441C-9939-089452A9E0EA}" srcOrd="0" destOrd="0" parTransId="{AE0768E6-1206-40B7-912C-C24E6EC0323C}" sibTransId="{DB3FBDCB-6860-48F1-8A37-406E37B87CBD}"/>
    <dgm:cxn modelId="{655DA259-0FD8-4AD4-BAAE-61FC61B86864}" type="presOf" srcId="{7F6A236A-FBC9-4053-BB02-6537CFB1FC9F}" destId="{2381BC9D-E90E-49A3-B869-664881C70FD7}" srcOrd="0" destOrd="0" presId="urn:microsoft.com/office/officeart/2005/8/layout/default"/>
    <dgm:cxn modelId="{75FEB182-A9AE-4281-B9FA-1268F061A43B}" srcId="{7F6A236A-FBC9-4053-BB02-6537CFB1FC9F}" destId="{2452154F-E0BC-4E34-AE76-406B907FE588}" srcOrd="3" destOrd="0" parTransId="{A352D082-F440-427C-9580-B7EF56CA04F0}" sibTransId="{9E40FD1C-D5F6-45C3-B0FF-69F51CEDE28A}"/>
    <dgm:cxn modelId="{B02E8DDA-5CB1-4973-BD61-B93FFBDACF43}" type="presOf" srcId="{FBEA7541-0325-41CC-8BA1-E1F6AB69265A}" destId="{0EDF474C-EFC9-4808-85AC-8CD1D08BDB14}" srcOrd="0" destOrd="0" presId="urn:microsoft.com/office/officeart/2005/8/layout/default"/>
    <dgm:cxn modelId="{1599A8FA-3454-4CDA-9AF0-3A92C897D080}" srcId="{7F6A236A-FBC9-4053-BB02-6537CFB1FC9F}" destId="{FBEA7541-0325-41CC-8BA1-E1F6AB69265A}" srcOrd="4" destOrd="0" parTransId="{9DA52A46-553C-4FAE-A666-82197254155C}" sibTransId="{174CE791-699C-44F0-A287-F7790E723755}"/>
    <dgm:cxn modelId="{233E614C-07C5-4549-A927-2C2E3BDF663C}" type="presParOf" srcId="{2381BC9D-E90E-49A3-B869-664881C70FD7}" destId="{237BB532-57A8-4C68-BF0A-20CCFEA77EE9}" srcOrd="0" destOrd="0" presId="urn:microsoft.com/office/officeart/2005/8/layout/default"/>
    <dgm:cxn modelId="{620B768B-E55D-496C-A939-14CC91D7DEF6}" type="presParOf" srcId="{2381BC9D-E90E-49A3-B869-664881C70FD7}" destId="{35317C93-89A9-48FB-A011-E4244C2D9944}" srcOrd="1" destOrd="0" presId="urn:microsoft.com/office/officeart/2005/8/layout/default"/>
    <dgm:cxn modelId="{1C1DECFF-66D6-45F6-A758-292F1728B32F}" type="presParOf" srcId="{2381BC9D-E90E-49A3-B869-664881C70FD7}" destId="{B5B3D130-2700-4AB8-B947-D285654F8AF8}" srcOrd="2" destOrd="0" presId="urn:microsoft.com/office/officeart/2005/8/layout/default"/>
    <dgm:cxn modelId="{EF0FC1D2-A281-441B-A690-8E321898E48F}" type="presParOf" srcId="{2381BC9D-E90E-49A3-B869-664881C70FD7}" destId="{28B99879-4276-41D2-951C-08D5C31582C5}" srcOrd="3" destOrd="0" presId="urn:microsoft.com/office/officeart/2005/8/layout/default"/>
    <dgm:cxn modelId="{98DFA95E-5DAD-4212-8A19-69D40C905C32}" type="presParOf" srcId="{2381BC9D-E90E-49A3-B869-664881C70FD7}" destId="{56488F7D-BC8D-43FA-9C43-724024329852}" srcOrd="4" destOrd="0" presId="urn:microsoft.com/office/officeart/2005/8/layout/default"/>
    <dgm:cxn modelId="{2E745DA1-E7EE-40F3-AD22-FF66DE8F21C0}" type="presParOf" srcId="{2381BC9D-E90E-49A3-B869-664881C70FD7}" destId="{569D994E-1F0B-4E6C-A2E8-C8A9C94A9C65}" srcOrd="5" destOrd="0" presId="urn:microsoft.com/office/officeart/2005/8/layout/default"/>
    <dgm:cxn modelId="{7959BE10-2FA6-4FE3-8C36-2142072B6390}" type="presParOf" srcId="{2381BC9D-E90E-49A3-B869-664881C70FD7}" destId="{166E1F9A-3FAC-4509-BC1F-722BF8805F80}" srcOrd="6" destOrd="0" presId="urn:microsoft.com/office/officeart/2005/8/layout/default"/>
    <dgm:cxn modelId="{C107150A-6589-4E97-8341-EAF53CAA4682}" type="presParOf" srcId="{2381BC9D-E90E-49A3-B869-664881C70FD7}" destId="{B34DBE4F-40C2-456F-B0E9-4B8B731A52E2}" srcOrd="7" destOrd="0" presId="urn:microsoft.com/office/officeart/2005/8/layout/default"/>
    <dgm:cxn modelId="{5D6ABF2F-C82E-4A51-ADE0-849E35F6AF28}" type="presParOf" srcId="{2381BC9D-E90E-49A3-B869-664881C70FD7}" destId="{0EDF474C-EFC9-4808-85AC-8CD1D08BDB14}"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F326B-EF8B-4AFB-A5C6-9CB8320645E6}">
      <dsp:nvSpPr>
        <dsp:cNvPr id="0" name=""/>
        <dsp:cNvSpPr/>
      </dsp:nvSpPr>
      <dsp:spPr>
        <a:xfrm>
          <a:off x="4218889" y="1111814"/>
          <a:ext cx="1840353" cy="184069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3DD630-4667-4139-AFE8-BE9F0B02C2BB}">
      <dsp:nvSpPr>
        <dsp:cNvPr id="0" name=""/>
        <dsp:cNvSpPr/>
      </dsp:nvSpPr>
      <dsp:spPr>
        <a:xfrm>
          <a:off x="4279994" y="1173181"/>
          <a:ext cx="1718142" cy="1717959"/>
        </a:xfrm>
        <a:prstGeom prst="ellipse">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EMOTIONS</a:t>
          </a:r>
        </a:p>
      </dsp:txBody>
      <dsp:txXfrm>
        <a:off x="4525614" y="1418650"/>
        <a:ext cx="1226902" cy="1227021"/>
      </dsp:txXfrm>
    </dsp:sp>
    <dsp:sp modelId="{5DC6311B-7151-462C-B5CC-BF49C8835D22}">
      <dsp:nvSpPr>
        <dsp:cNvPr id="0" name=""/>
        <dsp:cNvSpPr/>
      </dsp:nvSpPr>
      <dsp:spPr>
        <a:xfrm rot="2700000">
          <a:off x="2319047" y="1114039"/>
          <a:ext cx="1835921" cy="1835921"/>
        </a:xfrm>
        <a:prstGeom prst="teardrop">
          <a:avLst>
            <a:gd name="adj" fmla="val 100000"/>
          </a:avLst>
        </a:prstGeom>
        <a:solidFill>
          <a:schemeClr val="accent2">
            <a:hueOff val="4019225"/>
            <a:satOff val="-36498"/>
            <a:lumOff val="-18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029585-96D0-45B8-906F-79A40ADD4473}">
      <dsp:nvSpPr>
        <dsp:cNvPr id="0" name=""/>
        <dsp:cNvSpPr/>
      </dsp:nvSpPr>
      <dsp:spPr>
        <a:xfrm>
          <a:off x="2377936" y="1173181"/>
          <a:ext cx="1718142" cy="1717959"/>
        </a:xfrm>
        <a:prstGeom prst="ellipse">
          <a:avLst/>
        </a:prstGeom>
        <a:solidFill>
          <a:schemeClr val="lt1">
            <a:alpha val="90000"/>
            <a:hueOff val="0"/>
            <a:satOff val="0"/>
            <a:lumOff val="0"/>
            <a:alphaOff val="0"/>
          </a:schemeClr>
        </a:solidFill>
        <a:ln w="25400" cap="flat" cmpd="sng" algn="ctr">
          <a:solidFill>
            <a:schemeClr val="accent2">
              <a:hueOff val="4019225"/>
              <a:satOff val="-36498"/>
              <a:lumOff val="-1803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ETHICS</a:t>
          </a:r>
        </a:p>
      </dsp:txBody>
      <dsp:txXfrm>
        <a:off x="2623556" y="1418650"/>
        <a:ext cx="1226902" cy="1227021"/>
      </dsp:txXfrm>
    </dsp:sp>
    <dsp:sp modelId="{7D85B76E-AAF5-479F-9CFD-8342AEBCBA2B}">
      <dsp:nvSpPr>
        <dsp:cNvPr id="0" name=""/>
        <dsp:cNvSpPr/>
      </dsp:nvSpPr>
      <dsp:spPr>
        <a:xfrm rot="2700000">
          <a:off x="416988" y="1114039"/>
          <a:ext cx="1835921" cy="1835921"/>
        </a:xfrm>
        <a:prstGeom prst="teardrop">
          <a:avLst>
            <a:gd name="adj" fmla="val 100000"/>
          </a:avLst>
        </a:prstGeom>
        <a:solidFill>
          <a:schemeClr val="accent2">
            <a:hueOff val="8038449"/>
            <a:satOff val="-72996"/>
            <a:lumOff val="-3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2FCDF7-56F5-4879-AD07-B4A728A477EE}">
      <dsp:nvSpPr>
        <dsp:cNvPr id="0" name=""/>
        <dsp:cNvSpPr/>
      </dsp:nvSpPr>
      <dsp:spPr>
        <a:xfrm>
          <a:off x="475877" y="1173181"/>
          <a:ext cx="1718142" cy="1717959"/>
        </a:xfrm>
        <a:prstGeom prst="ellipse">
          <a:avLst/>
        </a:prstGeom>
        <a:solidFill>
          <a:schemeClr val="lt1">
            <a:alpha val="90000"/>
            <a:hueOff val="0"/>
            <a:satOff val="0"/>
            <a:lumOff val="0"/>
            <a:alphaOff val="0"/>
          </a:schemeClr>
        </a:solidFill>
        <a:ln w="25400" cap="flat" cmpd="sng" algn="ctr">
          <a:solidFill>
            <a:schemeClr val="accent2">
              <a:hueOff val="8038449"/>
              <a:satOff val="-72996"/>
              <a:lumOff val="-3607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LOGIC</a:t>
          </a:r>
        </a:p>
      </dsp:txBody>
      <dsp:txXfrm>
        <a:off x="721498" y="1418650"/>
        <a:ext cx="1226902" cy="12270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BB532-57A8-4C68-BF0A-20CCFEA77EE9}">
      <dsp:nvSpPr>
        <dsp:cNvPr id="0" name=""/>
        <dsp:cNvSpPr/>
      </dsp:nvSpPr>
      <dsp:spPr>
        <a:xfrm>
          <a:off x="916483" y="1984"/>
          <a:ext cx="2030015" cy="121800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Understand that each country has different business customs</a:t>
          </a:r>
          <a:endParaRPr lang="en-US" sz="1800" kern="1200" dirty="0"/>
        </a:p>
      </dsp:txBody>
      <dsp:txXfrm>
        <a:off x="916483" y="1984"/>
        <a:ext cx="2030015" cy="1218009"/>
      </dsp:txXfrm>
    </dsp:sp>
    <dsp:sp modelId="{B5B3D130-2700-4AB8-B947-D285654F8AF8}">
      <dsp:nvSpPr>
        <dsp:cNvPr id="0" name=""/>
        <dsp:cNvSpPr/>
      </dsp:nvSpPr>
      <dsp:spPr>
        <a:xfrm>
          <a:off x="3149500" y="1984"/>
          <a:ext cx="2030015" cy="1218009"/>
        </a:xfrm>
        <a:prstGeom prst="rect">
          <a:avLst/>
        </a:prstGeom>
        <a:solidFill>
          <a:schemeClr val="accent2">
            <a:hueOff val="2009612"/>
            <a:satOff val="-18249"/>
            <a:lumOff val="-90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Recognize that you are communicating with actual people</a:t>
          </a:r>
          <a:endParaRPr lang="en-US" sz="1800" kern="1200" dirty="0"/>
        </a:p>
      </dsp:txBody>
      <dsp:txXfrm>
        <a:off x="3149500" y="1984"/>
        <a:ext cx="2030015" cy="1218009"/>
      </dsp:txXfrm>
    </dsp:sp>
    <dsp:sp modelId="{56488F7D-BC8D-43FA-9C43-724024329852}">
      <dsp:nvSpPr>
        <dsp:cNvPr id="0" name=""/>
        <dsp:cNvSpPr/>
      </dsp:nvSpPr>
      <dsp:spPr>
        <a:xfrm>
          <a:off x="916483" y="1422995"/>
          <a:ext cx="2030015" cy="1218009"/>
        </a:xfrm>
        <a:prstGeom prst="rect">
          <a:avLst/>
        </a:prstGeom>
        <a:solidFill>
          <a:schemeClr val="accent2">
            <a:hueOff val="4019225"/>
            <a:satOff val="-36498"/>
            <a:lumOff val="-180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Communicate through phone or video conference</a:t>
          </a:r>
          <a:endParaRPr lang="en-US" sz="1800" kern="1200" dirty="0"/>
        </a:p>
      </dsp:txBody>
      <dsp:txXfrm>
        <a:off x="916483" y="1422995"/>
        <a:ext cx="2030015" cy="1218009"/>
      </dsp:txXfrm>
    </dsp:sp>
    <dsp:sp modelId="{166E1F9A-3FAC-4509-BC1F-722BF8805F80}">
      <dsp:nvSpPr>
        <dsp:cNvPr id="0" name=""/>
        <dsp:cNvSpPr/>
      </dsp:nvSpPr>
      <dsp:spPr>
        <a:xfrm>
          <a:off x="3149500" y="1422995"/>
          <a:ext cx="2030015" cy="1218009"/>
        </a:xfrm>
        <a:prstGeom prst="rect">
          <a:avLst/>
        </a:prstGeom>
        <a:solidFill>
          <a:schemeClr val="accent2">
            <a:hueOff val="6028837"/>
            <a:satOff val="-54747"/>
            <a:lumOff val="-27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Keep others copied</a:t>
          </a:r>
          <a:endParaRPr lang="en-US" sz="1800" kern="1200" dirty="0"/>
        </a:p>
      </dsp:txBody>
      <dsp:txXfrm>
        <a:off x="3149500" y="1422995"/>
        <a:ext cx="2030015" cy="1218009"/>
      </dsp:txXfrm>
    </dsp:sp>
    <dsp:sp modelId="{0EDF474C-EFC9-4808-85AC-8CD1D08BDB14}">
      <dsp:nvSpPr>
        <dsp:cNvPr id="0" name=""/>
        <dsp:cNvSpPr/>
      </dsp:nvSpPr>
      <dsp:spPr>
        <a:xfrm>
          <a:off x="2032992" y="2844006"/>
          <a:ext cx="2030015" cy="1218009"/>
        </a:xfrm>
        <a:prstGeom prst="rect">
          <a:avLst/>
        </a:prstGeom>
        <a:solidFill>
          <a:schemeClr val="accent2">
            <a:hueOff val="8038449"/>
            <a:satOff val="-72996"/>
            <a:lumOff val="-36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Show interest</a:t>
          </a:r>
          <a:endParaRPr lang="en-US" sz="1800" kern="1200" dirty="0"/>
        </a:p>
      </dsp:txBody>
      <dsp:txXfrm>
        <a:off x="2032992" y="2844006"/>
        <a:ext cx="2030015" cy="1218009"/>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2" name="Google Shape;352;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9458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5788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 name="Google Shape;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2"/>
        </a:solidFill>
        <a:effectLst/>
      </p:bgPr>
    </p:bg>
    <p:spTree>
      <p:nvGrpSpPr>
        <p:cNvPr id="1" name="Shape 9"/>
        <p:cNvGrpSpPr/>
        <p:nvPr/>
      </p:nvGrpSpPr>
      <p:grpSpPr>
        <a:xfrm>
          <a:off x="0" y="0"/>
          <a:ext cx="0" cy="0"/>
          <a:chOff x="0" y="0"/>
          <a:chExt cx="0" cy="0"/>
        </a:xfrm>
      </p:grpSpPr>
      <p:sp>
        <p:nvSpPr>
          <p:cNvPr id="10" name="Google Shape;10;p75"/>
          <p:cNvSpPr txBox="1">
            <a:spLocks noGrp="1"/>
          </p:cNvSpPr>
          <p:nvPr>
            <p:ph type="ctrTitle"/>
          </p:nvPr>
        </p:nvSpPr>
        <p:spPr>
          <a:xfrm>
            <a:off x="3012325" y="2220413"/>
            <a:ext cx="5445900" cy="1804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4800"/>
              <a:buNone/>
              <a:defRPr sz="4800"/>
            </a:lvl1pPr>
            <a:lvl2pPr lvl="1" algn="r">
              <a:lnSpc>
                <a:spcPct val="100000"/>
              </a:lnSpc>
              <a:spcBef>
                <a:spcPts val="0"/>
              </a:spcBef>
              <a:spcAft>
                <a:spcPts val="0"/>
              </a:spcAft>
              <a:buSzPts val="6000"/>
              <a:buNone/>
              <a:defRPr sz="6000"/>
            </a:lvl2pPr>
            <a:lvl3pPr lvl="2" algn="r">
              <a:lnSpc>
                <a:spcPct val="100000"/>
              </a:lnSpc>
              <a:spcBef>
                <a:spcPts val="0"/>
              </a:spcBef>
              <a:spcAft>
                <a:spcPts val="0"/>
              </a:spcAft>
              <a:buSzPts val="6000"/>
              <a:buNone/>
              <a:defRPr sz="6000"/>
            </a:lvl3pPr>
            <a:lvl4pPr lvl="3" algn="r">
              <a:lnSpc>
                <a:spcPct val="100000"/>
              </a:lnSpc>
              <a:spcBef>
                <a:spcPts val="0"/>
              </a:spcBef>
              <a:spcAft>
                <a:spcPts val="0"/>
              </a:spcAft>
              <a:buSzPts val="6000"/>
              <a:buNone/>
              <a:defRPr sz="6000"/>
            </a:lvl4pPr>
            <a:lvl5pPr lvl="4" algn="r">
              <a:lnSpc>
                <a:spcPct val="100000"/>
              </a:lnSpc>
              <a:spcBef>
                <a:spcPts val="0"/>
              </a:spcBef>
              <a:spcAft>
                <a:spcPts val="0"/>
              </a:spcAft>
              <a:buSzPts val="6000"/>
              <a:buNone/>
              <a:defRPr sz="6000"/>
            </a:lvl5pPr>
            <a:lvl6pPr lvl="5" algn="r">
              <a:lnSpc>
                <a:spcPct val="100000"/>
              </a:lnSpc>
              <a:spcBef>
                <a:spcPts val="0"/>
              </a:spcBef>
              <a:spcAft>
                <a:spcPts val="0"/>
              </a:spcAft>
              <a:buSzPts val="6000"/>
              <a:buNone/>
              <a:defRPr sz="6000"/>
            </a:lvl6pPr>
            <a:lvl7pPr lvl="6" algn="r">
              <a:lnSpc>
                <a:spcPct val="100000"/>
              </a:lnSpc>
              <a:spcBef>
                <a:spcPts val="0"/>
              </a:spcBef>
              <a:spcAft>
                <a:spcPts val="0"/>
              </a:spcAft>
              <a:buSzPts val="6000"/>
              <a:buNone/>
              <a:defRPr sz="6000"/>
            </a:lvl7pPr>
            <a:lvl8pPr lvl="7" algn="r">
              <a:lnSpc>
                <a:spcPct val="100000"/>
              </a:lnSpc>
              <a:spcBef>
                <a:spcPts val="0"/>
              </a:spcBef>
              <a:spcAft>
                <a:spcPts val="0"/>
              </a:spcAft>
              <a:buSzPts val="6000"/>
              <a:buNone/>
              <a:defRPr sz="6000"/>
            </a:lvl8pPr>
            <a:lvl9pPr lvl="8" algn="r">
              <a:lnSpc>
                <a:spcPct val="100000"/>
              </a:lnSpc>
              <a:spcBef>
                <a:spcPts val="0"/>
              </a:spcBef>
              <a:spcAft>
                <a:spcPts val="0"/>
              </a:spcAft>
              <a:buSzPts val="6000"/>
              <a:buNone/>
              <a:defRPr sz="6000"/>
            </a:lvl9pPr>
          </a:lstStyle>
          <a:p>
            <a:endParaRPr/>
          </a:p>
        </p:txBody>
      </p:sp>
      <p:sp>
        <p:nvSpPr>
          <p:cNvPr id="11" name="Google Shape;11;p75"/>
          <p:cNvSpPr/>
          <p:nvPr/>
        </p:nvSpPr>
        <p:spPr>
          <a:xfrm>
            <a:off x="6208125" y="4214588"/>
            <a:ext cx="2250000" cy="103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2"/>
        <p:cNvGrpSpPr/>
        <p:nvPr/>
      </p:nvGrpSpPr>
      <p:grpSpPr>
        <a:xfrm>
          <a:off x="0" y="0"/>
          <a:ext cx="0" cy="0"/>
          <a:chOff x="0" y="0"/>
          <a:chExt cx="0" cy="0"/>
        </a:xfrm>
      </p:grpSpPr>
      <p:sp>
        <p:nvSpPr>
          <p:cNvPr id="13" name="Google Shape;13;p76"/>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76"/>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76"/>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6" name="Google Shape;16;p76"/>
          <p:cNvSpPr txBox="1">
            <a:spLocks noGrp="1"/>
          </p:cNvSpPr>
          <p:nvPr>
            <p:ph type="body" idx="1"/>
          </p:nvPr>
        </p:nvSpPr>
        <p:spPr>
          <a:xfrm>
            <a:off x="691200" y="1393425"/>
            <a:ext cx="3767400" cy="29178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7" name="Google Shape;17;p76"/>
          <p:cNvSpPr txBox="1">
            <a:spLocks noGrp="1"/>
          </p:cNvSpPr>
          <p:nvPr>
            <p:ph type="body" idx="2"/>
          </p:nvPr>
        </p:nvSpPr>
        <p:spPr>
          <a:xfrm>
            <a:off x="4685500" y="1393425"/>
            <a:ext cx="3767400" cy="29178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18" name="Google Shape;18;p76"/>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9"/>
        <p:cNvGrpSpPr/>
        <p:nvPr/>
      </p:nvGrpSpPr>
      <p:grpSpPr>
        <a:xfrm>
          <a:off x="0" y="0"/>
          <a:ext cx="0" cy="0"/>
          <a:chOff x="0" y="0"/>
          <a:chExt cx="0" cy="0"/>
        </a:xfrm>
      </p:grpSpPr>
      <p:sp>
        <p:nvSpPr>
          <p:cNvPr id="20" name="Google Shape;20;p77"/>
          <p:cNvSpPr/>
          <p:nvPr/>
        </p:nvSpPr>
        <p:spPr>
          <a:xfrm>
            <a:off x="5680600" y="0"/>
            <a:ext cx="3463200" cy="51435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77"/>
          <p:cNvSpPr txBox="1">
            <a:spLocks noGrp="1"/>
          </p:cNvSpPr>
          <p:nvPr>
            <p:ph type="ctrTitle"/>
          </p:nvPr>
        </p:nvSpPr>
        <p:spPr>
          <a:xfrm>
            <a:off x="685800" y="2897794"/>
            <a:ext cx="4505400" cy="1432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Clr>
                <a:srgbClr val="FFFFFF"/>
              </a:buClr>
              <a:buSzPts val="4000"/>
              <a:buNone/>
              <a:defRPr sz="40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a:endParaRPr/>
          </a:p>
        </p:txBody>
      </p:sp>
      <p:sp>
        <p:nvSpPr>
          <p:cNvPr id="22" name="Google Shape;22;p77"/>
          <p:cNvSpPr txBox="1">
            <a:spLocks noGrp="1"/>
          </p:cNvSpPr>
          <p:nvPr>
            <p:ph type="subTitle" idx="1"/>
          </p:nvPr>
        </p:nvSpPr>
        <p:spPr>
          <a:xfrm>
            <a:off x="6101100" y="2863389"/>
            <a:ext cx="2446500" cy="1432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accent4"/>
              </a:buClr>
              <a:buSzPts val="2200"/>
              <a:buNone/>
              <a:defRPr sz="2200">
                <a:solidFill>
                  <a:schemeClr val="accent4"/>
                </a:solidFill>
              </a:defRPr>
            </a:lvl1pPr>
            <a:lvl2pPr lvl="1" algn="l">
              <a:lnSpc>
                <a:spcPct val="100000"/>
              </a:lnSpc>
              <a:spcBef>
                <a:spcPts val="0"/>
              </a:spcBef>
              <a:spcAft>
                <a:spcPts val="0"/>
              </a:spcAft>
              <a:buClr>
                <a:schemeClr val="accent4"/>
              </a:buClr>
              <a:buSzPts val="2200"/>
              <a:buNone/>
              <a:defRPr sz="2200">
                <a:solidFill>
                  <a:schemeClr val="accent4"/>
                </a:solidFill>
              </a:defRPr>
            </a:lvl2pPr>
            <a:lvl3pPr lvl="2" algn="l">
              <a:lnSpc>
                <a:spcPct val="100000"/>
              </a:lnSpc>
              <a:spcBef>
                <a:spcPts val="0"/>
              </a:spcBef>
              <a:spcAft>
                <a:spcPts val="0"/>
              </a:spcAft>
              <a:buClr>
                <a:schemeClr val="accent4"/>
              </a:buClr>
              <a:buSzPts val="2200"/>
              <a:buNone/>
              <a:defRPr sz="2200">
                <a:solidFill>
                  <a:schemeClr val="accent4"/>
                </a:solidFill>
              </a:defRPr>
            </a:lvl3pPr>
            <a:lvl4pPr lvl="3" algn="l">
              <a:lnSpc>
                <a:spcPct val="100000"/>
              </a:lnSpc>
              <a:spcBef>
                <a:spcPts val="0"/>
              </a:spcBef>
              <a:spcAft>
                <a:spcPts val="0"/>
              </a:spcAft>
              <a:buClr>
                <a:schemeClr val="accent4"/>
              </a:buClr>
              <a:buSzPts val="2200"/>
              <a:buNone/>
              <a:defRPr sz="2200">
                <a:solidFill>
                  <a:schemeClr val="accent4"/>
                </a:solidFill>
              </a:defRPr>
            </a:lvl4pPr>
            <a:lvl5pPr lvl="4" algn="l">
              <a:lnSpc>
                <a:spcPct val="100000"/>
              </a:lnSpc>
              <a:spcBef>
                <a:spcPts val="0"/>
              </a:spcBef>
              <a:spcAft>
                <a:spcPts val="0"/>
              </a:spcAft>
              <a:buClr>
                <a:schemeClr val="accent4"/>
              </a:buClr>
              <a:buSzPts val="2200"/>
              <a:buNone/>
              <a:defRPr sz="2200">
                <a:solidFill>
                  <a:schemeClr val="accent4"/>
                </a:solidFill>
              </a:defRPr>
            </a:lvl5pPr>
            <a:lvl6pPr lvl="5" algn="l">
              <a:lnSpc>
                <a:spcPct val="100000"/>
              </a:lnSpc>
              <a:spcBef>
                <a:spcPts val="0"/>
              </a:spcBef>
              <a:spcAft>
                <a:spcPts val="0"/>
              </a:spcAft>
              <a:buClr>
                <a:schemeClr val="accent4"/>
              </a:buClr>
              <a:buSzPts val="2200"/>
              <a:buNone/>
              <a:defRPr sz="2200">
                <a:solidFill>
                  <a:schemeClr val="accent4"/>
                </a:solidFill>
              </a:defRPr>
            </a:lvl6pPr>
            <a:lvl7pPr lvl="6" algn="l">
              <a:lnSpc>
                <a:spcPct val="100000"/>
              </a:lnSpc>
              <a:spcBef>
                <a:spcPts val="0"/>
              </a:spcBef>
              <a:spcAft>
                <a:spcPts val="0"/>
              </a:spcAft>
              <a:buClr>
                <a:schemeClr val="accent4"/>
              </a:buClr>
              <a:buSzPts val="2200"/>
              <a:buNone/>
              <a:defRPr sz="2200">
                <a:solidFill>
                  <a:schemeClr val="accent4"/>
                </a:solidFill>
              </a:defRPr>
            </a:lvl7pPr>
            <a:lvl8pPr lvl="7" algn="l">
              <a:lnSpc>
                <a:spcPct val="100000"/>
              </a:lnSpc>
              <a:spcBef>
                <a:spcPts val="0"/>
              </a:spcBef>
              <a:spcAft>
                <a:spcPts val="0"/>
              </a:spcAft>
              <a:buClr>
                <a:schemeClr val="accent4"/>
              </a:buClr>
              <a:buSzPts val="2200"/>
              <a:buNone/>
              <a:defRPr sz="2200">
                <a:solidFill>
                  <a:schemeClr val="accent4"/>
                </a:solidFill>
              </a:defRPr>
            </a:lvl8pPr>
            <a:lvl9pPr lvl="8" algn="l">
              <a:lnSpc>
                <a:spcPct val="100000"/>
              </a:lnSpc>
              <a:spcBef>
                <a:spcPts val="0"/>
              </a:spcBef>
              <a:spcAft>
                <a:spcPts val="0"/>
              </a:spcAft>
              <a:buClr>
                <a:schemeClr val="accent4"/>
              </a:buClr>
              <a:buSzPts val="2200"/>
              <a:buNone/>
              <a:defRPr sz="2200">
                <a:solidFill>
                  <a:schemeClr val="accent4"/>
                </a:solidFill>
              </a:defRPr>
            </a:lvl9pPr>
          </a:lstStyle>
          <a:p>
            <a:endParaRPr/>
          </a:p>
        </p:txBody>
      </p:sp>
      <p:sp>
        <p:nvSpPr>
          <p:cNvPr id="23" name="Google Shape;23;p77"/>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24"/>
        <p:cNvGrpSpPr/>
        <p:nvPr/>
      </p:nvGrpSpPr>
      <p:grpSpPr>
        <a:xfrm>
          <a:off x="0" y="0"/>
          <a:ext cx="0" cy="0"/>
          <a:chOff x="0" y="0"/>
          <a:chExt cx="0" cy="0"/>
        </a:xfrm>
      </p:grpSpPr>
      <p:sp>
        <p:nvSpPr>
          <p:cNvPr id="25" name="Google Shape;25;p78"/>
          <p:cNvSpPr/>
          <p:nvPr/>
        </p:nvSpPr>
        <p:spPr>
          <a:xfrm>
            <a:off x="-4" y="5040225"/>
            <a:ext cx="9144000" cy="103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78"/>
          <p:cNvSpPr txBox="1">
            <a:spLocks noGrp="1"/>
          </p:cNvSpPr>
          <p:nvPr>
            <p:ph type="sldNum" idx="12"/>
          </p:nvPr>
        </p:nvSpPr>
        <p:spPr>
          <a:xfrm>
            <a:off x="4297650" y="4777483"/>
            <a:ext cx="548700" cy="3090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200"/>
              <a:buFont typeface="Arial"/>
              <a:buNone/>
              <a:defRPr sz="1200" b="1" i="0" u="none" strike="noStrike" cap="none">
                <a:solidFill>
                  <a:srgbClr val="FFFFFF"/>
                </a:solidFill>
                <a:latin typeface="Montserrat"/>
                <a:ea typeface="Montserrat"/>
                <a:cs typeface="Montserrat"/>
                <a:sym typeface="Montserrat"/>
              </a:defRPr>
            </a:lvl1pPr>
            <a:lvl2pPr marL="0" marR="0" lvl="1" indent="0" algn="ctr">
              <a:lnSpc>
                <a:spcPct val="100000"/>
              </a:lnSpc>
              <a:spcBef>
                <a:spcPts val="0"/>
              </a:spcBef>
              <a:spcAft>
                <a:spcPts val="0"/>
              </a:spcAft>
              <a:buClr>
                <a:srgbClr val="000000"/>
              </a:buClr>
              <a:buSzPts val="1200"/>
              <a:buFont typeface="Arial"/>
              <a:buNone/>
              <a:defRPr sz="1200" b="1" i="0" u="none" strike="noStrike" cap="none">
                <a:solidFill>
                  <a:srgbClr val="FFFFFF"/>
                </a:solidFill>
                <a:latin typeface="Montserrat"/>
                <a:ea typeface="Montserrat"/>
                <a:cs typeface="Montserrat"/>
                <a:sym typeface="Montserrat"/>
              </a:defRPr>
            </a:lvl2pPr>
            <a:lvl3pPr marL="0" marR="0" lvl="2" indent="0" algn="ctr">
              <a:lnSpc>
                <a:spcPct val="100000"/>
              </a:lnSpc>
              <a:spcBef>
                <a:spcPts val="0"/>
              </a:spcBef>
              <a:spcAft>
                <a:spcPts val="0"/>
              </a:spcAft>
              <a:buClr>
                <a:srgbClr val="000000"/>
              </a:buClr>
              <a:buSzPts val="1200"/>
              <a:buFont typeface="Arial"/>
              <a:buNone/>
              <a:defRPr sz="1200" b="1" i="0" u="none" strike="noStrike" cap="none">
                <a:solidFill>
                  <a:srgbClr val="FFFFFF"/>
                </a:solidFill>
                <a:latin typeface="Montserrat"/>
                <a:ea typeface="Montserrat"/>
                <a:cs typeface="Montserrat"/>
                <a:sym typeface="Montserrat"/>
              </a:defRPr>
            </a:lvl3pPr>
            <a:lvl4pPr marL="0" marR="0" lvl="3" indent="0" algn="ctr">
              <a:lnSpc>
                <a:spcPct val="100000"/>
              </a:lnSpc>
              <a:spcBef>
                <a:spcPts val="0"/>
              </a:spcBef>
              <a:spcAft>
                <a:spcPts val="0"/>
              </a:spcAft>
              <a:buClr>
                <a:srgbClr val="000000"/>
              </a:buClr>
              <a:buSzPts val="1200"/>
              <a:buFont typeface="Arial"/>
              <a:buNone/>
              <a:defRPr sz="1200" b="1" i="0" u="none" strike="noStrike" cap="none">
                <a:solidFill>
                  <a:srgbClr val="FFFFFF"/>
                </a:solidFill>
                <a:latin typeface="Montserrat"/>
                <a:ea typeface="Montserrat"/>
                <a:cs typeface="Montserrat"/>
                <a:sym typeface="Montserrat"/>
              </a:defRPr>
            </a:lvl4pPr>
            <a:lvl5pPr marL="0" marR="0" lvl="4" indent="0" algn="ctr">
              <a:lnSpc>
                <a:spcPct val="100000"/>
              </a:lnSpc>
              <a:spcBef>
                <a:spcPts val="0"/>
              </a:spcBef>
              <a:spcAft>
                <a:spcPts val="0"/>
              </a:spcAft>
              <a:buClr>
                <a:srgbClr val="000000"/>
              </a:buClr>
              <a:buSzPts val="1200"/>
              <a:buFont typeface="Arial"/>
              <a:buNone/>
              <a:defRPr sz="1200" b="1" i="0" u="none" strike="noStrike" cap="none">
                <a:solidFill>
                  <a:srgbClr val="FFFFFF"/>
                </a:solidFill>
                <a:latin typeface="Montserrat"/>
                <a:ea typeface="Montserrat"/>
                <a:cs typeface="Montserrat"/>
                <a:sym typeface="Montserrat"/>
              </a:defRPr>
            </a:lvl5pPr>
            <a:lvl6pPr marL="0" marR="0" lvl="5" indent="0" algn="ctr">
              <a:lnSpc>
                <a:spcPct val="100000"/>
              </a:lnSpc>
              <a:spcBef>
                <a:spcPts val="0"/>
              </a:spcBef>
              <a:spcAft>
                <a:spcPts val="0"/>
              </a:spcAft>
              <a:buClr>
                <a:srgbClr val="000000"/>
              </a:buClr>
              <a:buSzPts val="1200"/>
              <a:buFont typeface="Arial"/>
              <a:buNone/>
              <a:defRPr sz="1200" b="1" i="0" u="none" strike="noStrike" cap="none">
                <a:solidFill>
                  <a:srgbClr val="FFFFFF"/>
                </a:solidFill>
                <a:latin typeface="Montserrat"/>
                <a:ea typeface="Montserrat"/>
                <a:cs typeface="Montserrat"/>
                <a:sym typeface="Montserrat"/>
              </a:defRPr>
            </a:lvl6pPr>
            <a:lvl7pPr marL="0" marR="0" lvl="6" indent="0" algn="ctr">
              <a:lnSpc>
                <a:spcPct val="100000"/>
              </a:lnSpc>
              <a:spcBef>
                <a:spcPts val="0"/>
              </a:spcBef>
              <a:spcAft>
                <a:spcPts val="0"/>
              </a:spcAft>
              <a:buClr>
                <a:srgbClr val="000000"/>
              </a:buClr>
              <a:buSzPts val="1200"/>
              <a:buFont typeface="Arial"/>
              <a:buNone/>
              <a:defRPr sz="1200" b="1" i="0" u="none" strike="noStrike" cap="none">
                <a:solidFill>
                  <a:srgbClr val="FFFFFF"/>
                </a:solidFill>
                <a:latin typeface="Montserrat"/>
                <a:ea typeface="Montserrat"/>
                <a:cs typeface="Montserrat"/>
                <a:sym typeface="Montserrat"/>
              </a:defRPr>
            </a:lvl7pPr>
            <a:lvl8pPr marL="0" marR="0" lvl="7" indent="0" algn="ctr">
              <a:lnSpc>
                <a:spcPct val="100000"/>
              </a:lnSpc>
              <a:spcBef>
                <a:spcPts val="0"/>
              </a:spcBef>
              <a:spcAft>
                <a:spcPts val="0"/>
              </a:spcAft>
              <a:buClr>
                <a:srgbClr val="000000"/>
              </a:buClr>
              <a:buSzPts val="1200"/>
              <a:buFont typeface="Arial"/>
              <a:buNone/>
              <a:defRPr sz="1200" b="1" i="0" u="none" strike="noStrike" cap="none">
                <a:solidFill>
                  <a:srgbClr val="FFFFFF"/>
                </a:solidFill>
                <a:latin typeface="Montserrat"/>
                <a:ea typeface="Montserrat"/>
                <a:cs typeface="Montserrat"/>
                <a:sym typeface="Montserrat"/>
              </a:defRPr>
            </a:lvl8pPr>
            <a:lvl9pPr marL="0" marR="0" lvl="8" indent="0" algn="ctr">
              <a:lnSpc>
                <a:spcPct val="100000"/>
              </a:lnSpc>
              <a:spcBef>
                <a:spcPts val="0"/>
              </a:spcBef>
              <a:spcAft>
                <a:spcPts val="0"/>
              </a:spcAft>
              <a:buClr>
                <a:srgbClr val="000000"/>
              </a:buClr>
              <a:buSzPts val="1200"/>
              <a:buFont typeface="Arial"/>
              <a:buNone/>
              <a:defRPr sz="1200" b="1" i="0" u="none" strike="noStrike" cap="none">
                <a:solidFill>
                  <a:srgbClr val="FFFFFF"/>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7"/>
        <p:cNvGrpSpPr/>
        <p:nvPr/>
      </p:nvGrpSpPr>
      <p:grpSpPr>
        <a:xfrm>
          <a:off x="0" y="0"/>
          <a:ext cx="0" cy="0"/>
          <a:chOff x="0" y="0"/>
          <a:chExt cx="0" cy="0"/>
        </a:xfrm>
      </p:grpSpPr>
      <p:sp>
        <p:nvSpPr>
          <p:cNvPr id="28" name="Google Shape;28;p79"/>
          <p:cNvSpPr/>
          <p:nvPr/>
        </p:nvSpPr>
        <p:spPr>
          <a:xfrm>
            <a:off x="0" y="0"/>
            <a:ext cx="27678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79"/>
          <p:cNvSpPr txBox="1">
            <a:spLocks noGrp="1"/>
          </p:cNvSpPr>
          <p:nvPr>
            <p:ph type="body" idx="1"/>
          </p:nvPr>
        </p:nvSpPr>
        <p:spPr>
          <a:xfrm>
            <a:off x="3165234" y="1146050"/>
            <a:ext cx="4809000" cy="3251400"/>
          </a:xfrm>
          <a:prstGeom prst="rect">
            <a:avLst/>
          </a:prstGeom>
          <a:noFill/>
          <a:ln>
            <a:noFill/>
          </a:ln>
        </p:spPr>
        <p:txBody>
          <a:bodyPr spcFirstLastPara="1" wrap="square" lIns="91425" tIns="91425" rIns="91425" bIns="91425" anchor="t" anchorCtr="0">
            <a:noAutofit/>
          </a:bodyPr>
          <a:lstStyle>
            <a:lvl1pPr marL="457200" lvl="0" indent="-419100" algn="l">
              <a:lnSpc>
                <a:spcPct val="100000"/>
              </a:lnSpc>
              <a:spcBef>
                <a:spcPts val="600"/>
              </a:spcBef>
              <a:spcAft>
                <a:spcPts val="0"/>
              </a:spcAft>
              <a:buSzPts val="3000"/>
              <a:buChar char="▣"/>
              <a:defRPr sz="3000"/>
            </a:lvl1pPr>
            <a:lvl2pPr marL="914400" lvl="1" indent="-419100" algn="l">
              <a:lnSpc>
                <a:spcPct val="100000"/>
              </a:lnSpc>
              <a:spcBef>
                <a:spcPts val="0"/>
              </a:spcBef>
              <a:spcAft>
                <a:spcPts val="0"/>
              </a:spcAft>
              <a:buSzPts val="3000"/>
              <a:buChar char="□"/>
              <a:defRPr sz="3000"/>
            </a:lvl2pPr>
            <a:lvl3pPr marL="1371600" lvl="2" indent="-419100" algn="l">
              <a:lnSpc>
                <a:spcPct val="100000"/>
              </a:lnSpc>
              <a:spcBef>
                <a:spcPts val="0"/>
              </a:spcBef>
              <a:spcAft>
                <a:spcPts val="0"/>
              </a:spcAft>
              <a:buSzPts val="3000"/>
              <a:buChar char="■"/>
              <a:defRPr sz="3000"/>
            </a:lvl3pPr>
            <a:lvl4pPr marL="1828800" lvl="3" indent="-419100" algn="l">
              <a:lnSpc>
                <a:spcPct val="100000"/>
              </a:lnSpc>
              <a:spcBef>
                <a:spcPts val="0"/>
              </a:spcBef>
              <a:spcAft>
                <a:spcPts val="0"/>
              </a:spcAft>
              <a:buSzPts val="3000"/>
              <a:buChar char="●"/>
              <a:defRPr sz="3000"/>
            </a:lvl4pPr>
            <a:lvl5pPr marL="2286000" lvl="4" indent="-419100" algn="l">
              <a:lnSpc>
                <a:spcPct val="100000"/>
              </a:lnSpc>
              <a:spcBef>
                <a:spcPts val="0"/>
              </a:spcBef>
              <a:spcAft>
                <a:spcPts val="0"/>
              </a:spcAft>
              <a:buSzPts val="3000"/>
              <a:buChar char="○"/>
              <a:defRPr sz="3000"/>
            </a:lvl5pPr>
            <a:lvl6pPr marL="2743200" lvl="5" indent="-419100" algn="l">
              <a:lnSpc>
                <a:spcPct val="100000"/>
              </a:lnSpc>
              <a:spcBef>
                <a:spcPts val="0"/>
              </a:spcBef>
              <a:spcAft>
                <a:spcPts val="0"/>
              </a:spcAft>
              <a:buSzPts val="3000"/>
              <a:buChar char="■"/>
              <a:defRPr sz="3000"/>
            </a:lvl6pPr>
            <a:lvl7pPr marL="3200400" lvl="6" indent="-419100" algn="l">
              <a:lnSpc>
                <a:spcPct val="100000"/>
              </a:lnSpc>
              <a:spcBef>
                <a:spcPts val="0"/>
              </a:spcBef>
              <a:spcAft>
                <a:spcPts val="0"/>
              </a:spcAft>
              <a:buSzPts val="3000"/>
              <a:buChar char="●"/>
              <a:defRPr sz="3000"/>
            </a:lvl7pPr>
            <a:lvl8pPr marL="3657600" lvl="7" indent="-419100" algn="l">
              <a:lnSpc>
                <a:spcPct val="100000"/>
              </a:lnSpc>
              <a:spcBef>
                <a:spcPts val="0"/>
              </a:spcBef>
              <a:spcAft>
                <a:spcPts val="0"/>
              </a:spcAft>
              <a:buSzPts val="3000"/>
              <a:buChar char="○"/>
              <a:defRPr sz="3000"/>
            </a:lvl8pPr>
            <a:lvl9pPr marL="4114800" lvl="8" indent="-419100" algn="l">
              <a:lnSpc>
                <a:spcPct val="100000"/>
              </a:lnSpc>
              <a:spcBef>
                <a:spcPts val="0"/>
              </a:spcBef>
              <a:spcAft>
                <a:spcPts val="0"/>
              </a:spcAft>
              <a:buSzPts val="3000"/>
              <a:buChar char="■"/>
              <a:defRPr sz="3000"/>
            </a:lvl9pPr>
          </a:lstStyle>
          <a:p>
            <a:endParaRPr/>
          </a:p>
        </p:txBody>
      </p:sp>
      <p:grpSp>
        <p:nvGrpSpPr>
          <p:cNvPr id="30" name="Google Shape;30;p79"/>
          <p:cNvGrpSpPr/>
          <p:nvPr/>
        </p:nvGrpSpPr>
        <p:grpSpPr>
          <a:xfrm>
            <a:off x="801025" y="1121365"/>
            <a:ext cx="1957200" cy="922385"/>
            <a:chOff x="801025" y="1190353"/>
            <a:chExt cx="1957200" cy="1229847"/>
          </a:xfrm>
        </p:grpSpPr>
        <p:sp>
          <p:nvSpPr>
            <p:cNvPr id="31" name="Google Shape;31;p79"/>
            <p:cNvSpPr txBox="1"/>
            <p:nvPr/>
          </p:nvSpPr>
          <p:spPr>
            <a:xfrm>
              <a:off x="801025" y="1190353"/>
              <a:ext cx="1957200" cy="87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400"/>
                <a:buFont typeface="Arial"/>
                <a:buNone/>
              </a:pPr>
              <a:r>
                <a:rPr lang="en" sz="9400" b="1" i="0" u="none" strike="noStrike" cap="none">
                  <a:solidFill>
                    <a:schemeClr val="dk1"/>
                  </a:solidFill>
                  <a:latin typeface="Arial"/>
                  <a:ea typeface="Arial"/>
                  <a:cs typeface="Arial"/>
                  <a:sym typeface="Arial"/>
                </a:rPr>
                <a:t>‘’</a:t>
              </a:r>
              <a:endParaRPr sz="9400" b="1" i="0" u="none" strike="noStrike" cap="none">
                <a:solidFill>
                  <a:schemeClr val="dk1"/>
                </a:solidFill>
                <a:latin typeface="Arial"/>
                <a:ea typeface="Arial"/>
                <a:cs typeface="Arial"/>
                <a:sym typeface="Arial"/>
              </a:endParaRPr>
            </a:p>
          </p:txBody>
        </p:sp>
        <p:sp>
          <p:nvSpPr>
            <p:cNvPr id="32" name="Google Shape;32;p79"/>
            <p:cNvSpPr/>
            <p:nvPr/>
          </p:nvSpPr>
          <p:spPr>
            <a:xfrm>
              <a:off x="1397400" y="1396000"/>
              <a:ext cx="772200" cy="1024200"/>
            </a:xfrm>
            <a:prstGeom prst="rect">
              <a:avLst/>
            </a:prstGeom>
            <a:noFill/>
            <a:ln w="76200" cap="flat" cmpd="sng">
              <a:solidFill>
                <a:schemeClr val="dk1"/>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grpSp>
      <p:sp>
        <p:nvSpPr>
          <p:cNvPr id="33" name="Google Shape;33;p79"/>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4"/>
        <p:cNvGrpSpPr/>
        <p:nvPr/>
      </p:nvGrpSpPr>
      <p:grpSpPr>
        <a:xfrm>
          <a:off x="0" y="0"/>
          <a:ext cx="0" cy="0"/>
          <a:chOff x="0" y="0"/>
          <a:chExt cx="0" cy="0"/>
        </a:xfrm>
      </p:grpSpPr>
      <p:sp>
        <p:nvSpPr>
          <p:cNvPr id="35" name="Google Shape;35;p80"/>
          <p:cNvSpPr txBox="1">
            <a:spLocks noGrp="1"/>
          </p:cNvSpPr>
          <p:nvPr>
            <p:ph type="title"/>
          </p:nvPr>
        </p:nvSpPr>
        <p:spPr>
          <a:xfrm>
            <a:off x="691200" y="152400"/>
            <a:ext cx="7761600" cy="9690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6" name="Google Shape;36;p80"/>
          <p:cNvSpPr txBox="1">
            <a:spLocks noGrp="1"/>
          </p:cNvSpPr>
          <p:nvPr>
            <p:ph type="body" idx="1"/>
          </p:nvPr>
        </p:nvSpPr>
        <p:spPr>
          <a:xfrm>
            <a:off x="691200" y="1511100"/>
            <a:ext cx="7761600" cy="28689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a:lvl4pPr>
            <a:lvl5pPr marL="2286000" lvl="4" indent="-381000" algn="l">
              <a:lnSpc>
                <a:spcPct val="100000"/>
              </a:lnSpc>
              <a:spcBef>
                <a:spcPts val="0"/>
              </a:spcBef>
              <a:spcAft>
                <a:spcPts val="0"/>
              </a:spcAft>
              <a:buSzPts val="2400"/>
              <a:buChar char="○"/>
              <a:defRPr/>
            </a:lvl5pPr>
            <a:lvl6pPr marL="2743200" lvl="5" indent="-381000" algn="l">
              <a:lnSpc>
                <a:spcPct val="100000"/>
              </a:lnSpc>
              <a:spcBef>
                <a:spcPts val="0"/>
              </a:spcBef>
              <a:spcAft>
                <a:spcPts val="0"/>
              </a:spcAft>
              <a:buSzPts val="2400"/>
              <a:buChar char="■"/>
              <a:defRPr/>
            </a:lvl6pPr>
            <a:lvl7pPr marL="3200400" lvl="6" indent="-381000" algn="l">
              <a:lnSpc>
                <a:spcPct val="100000"/>
              </a:lnSpc>
              <a:spcBef>
                <a:spcPts val="0"/>
              </a:spcBef>
              <a:spcAft>
                <a:spcPts val="0"/>
              </a:spcAft>
              <a:buSzPts val="2400"/>
              <a:buChar char="●"/>
              <a:defRPr/>
            </a:lvl7pPr>
            <a:lvl8pPr marL="3657600" lvl="7" indent="-381000" algn="l">
              <a:lnSpc>
                <a:spcPct val="100000"/>
              </a:lnSpc>
              <a:spcBef>
                <a:spcPts val="0"/>
              </a:spcBef>
              <a:spcAft>
                <a:spcPts val="0"/>
              </a:spcAft>
              <a:buSzPts val="2400"/>
              <a:buChar char="○"/>
              <a:defRPr/>
            </a:lvl8pPr>
            <a:lvl9pPr marL="4114800" lvl="8" indent="-381000" algn="l">
              <a:lnSpc>
                <a:spcPct val="100000"/>
              </a:lnSpc>
              <a:spcBef>
                <a:spcPts val="0"/>
              </a:spcBef>
              <a:spcAft>
                <a:spcPts val="0"/>
              </a:spcAft>
              <a:buSzPts val="2400"/>
              <a:buChar char="■"/>
              <a:defRPr/>
            </a:lvl9pPr>
          </a:lstStyle>
          <a:p>
            <a:endParaRPr/>
          </a:p>
        </p:txBody>
      </p:sp>
      <p:sp>
        <p:nvSpPr>
          <p:cNvPr id="37" name="Google Shape;37;p80"/>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80"/>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80"/>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0"/>
        <p:cNvGrpSpPr/>
        <p:nvPr/>
      </p:nvGrpSpPr>
      <p:grpSpPr>
        <a:xfrm>
          <a:off x="0" y="0"/>
          <a:ext cx="0" cy="0"/>
          <a:chOff x="0" y="0"/>
          <a:chExt cx="0" cy="0"/>
        </a:xfrm>
      </p:grpSpPr>
      <p:sp>
        <p:nvSpPr>
          <p:cNvPr id="41" name="Google Shape;41;p81"/>
          <p:cNvSpPr/>
          <p:nvPr/>
        </p:nvSpPr>
        <p:spPr>
          <a:xfrm>
            <a:off x="0" y="0"/>
            <a:ext cx="1005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81"/>
          <p:cNvSpPr/>
          <p:nvPr/>
        </p:nvSpPr>
        <p:spPr>
          <a:xfrm>
            <a:off x="813273" y="1205841"/>
            <a:ext cx="1533600" cy="103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81"/>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4" name="Google Shape;44;p81"/>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45" name="Google Shape;45;p81"/>
          <p:cNvSpPr txBox="1">
            <a:spLocks noGrp="1"/>
          </p:cNvSpPr>
          <p:nvPr>
            <p:ph type="body" idx="2"/>
          </p:nvPr>
        </p:nvSpPr>
        <p:spPr>
          <a:xfrm>
            <a:off x="3321088" y="1393425"/>
            <a:ext cx="2501700" cy="29892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46" name="Google Shape;46;p81"/>
          <p:cNvSpPr txBox="1">
            <a:spLocks noGrp="1"/>
          </p:cNvSpPr>
          <p:nvPr>
            <p:ph type="body" idx="3"/>
          </p:nvPr>
        </p:nvSpPr>
        <p:spPr>
          <a:xfrm>
            <a:off x="5950975" y="1393425"/>
            <a:ext cx="2501700" cy="29892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600"/>
              </a:spcBef>
              <a:spcAft>
                <a:spcPts val="0"/>
              </a:spcAft>
              <a:buSzPts val="1800"/>
              <a:buChar char="▣"/>
              <a:defRPr sz="1800"/>
            </a:lvl1pPr>
            <a:lvl2pPr marL="914400" lvl="1" indent="-342900" algn="l">
              <a:lnSpc>
                <a:spcPct val="100000"/>
              </a:lnSpc>
              <a:spcBef>
                <a:spcPts val="0"/>
              </a:spcBef>
              <a:spcAft>
                <a:spcPts val="0"/>
              </a:spcAft>
              <a:buSzPts val="1800"/>
              <a:buChar char="□"/>
              <a:defRPr sz="1800"/>
            </a:lvl2pPr>
            <a:lvl3pPr marL="1371600" lvl="2" indent="-342900" algn="l">
              <a:lnSpc>
                <a:spcPct val="100000"/>
              </a:lnSpc>
              <a:spcBef>
                <a:spcPts val="0"/>
              </a:spcBef>
              <a:spcAft>
                <a:spcPts val="0"/>
              </a:spcAft>
              <a:buSzPts val="1800"/>
              <a:buChar char="■"/>
              <a:defRPr sz="1800"/>
            </a:lvl3pPr>
            <a:lvl4pPr marL="1828800" lvl="3" indent="-342900" algn="l">
              <a:lnSpc>
                <a:spcPct val="100000"/>
              </a:lnSpc>
              <a:spcBef>
                <a:spcPts val="0"/>
              </a:spcBef>
              <a:spcAft>
                <a:spcPts val="0"/>
              </a:spcAft>
              <a:buSzPts val="1800"/>
              <a:buChar char="●"/>
              <a:defRPr sz="1800"/>
            </a:lvl4pPr>
            <a:lvl5pPr marL="2286000" lvl="4" indent="-342900" algn="l">
              <a:lnSpc>
                <a:spcPct val="100000"/>
              </a:lnSpc>
              <a:spcBef>
                <a:spcPts val="0"/>
              </a:spcBef>
              <a:spcAft>
                <a:spcPts val="0"/>
              </a:spcAft>
              <a:buSzPts val="1800"/>
              <a:buChar char="○"/>
              <a:defRPr sz="1800"/>
            </a:lvl5pPr>
            <a:lvl6pPr marL="2743200" lvl="5" indent="-342900" algn="l">
              <a:lnSpc>
                <a:spcPct val="100000"/>
              </a:lnSpc>
              <a:spcBef>
                <a:spcPts val="0"/>
              </a:spcBef>
              <a:spcAft>
                <a:spcPts val="0"/>
              </a:spcAft>
              <a:buSzPts val="1800"/>
              <a:buChar char="■"/>
              <a:defRPr sz="1800"/>
            </a:lvl6pPr>
            <a:lvl7pPr marL="3200400" lvl="6" indent="-342900" algn="l">
              <a:lnSpc>
                <a:spcPct val="100000"/>
              </a:lnSpc>
              <a:spcBef>
                <a:spcPts val="0"/>
              </a:spcBef>
              <a:spcAft>
                <a:spcPts val="0"/>
              </a:spcAft>
              <a:buSzPts val="1800"/>
              <a:buChar char="●"/>
              <a:defRPr sz="1800"/>
            </a:lvl7pPr>
            <a:lvl8pPr marL="3657600" lvl="7" indent="-342900" algn="l">
              <a:lnSpc>
                <a:spcPct val="100000"/>
              </a:lnSpc>
              <a:spcBef>
                <a:spcPts val="0"/>
              </a:spcBef>
              <a:spcAft>
                <a:spcPts val="0"/>
              </a:spcAft>
              <a:buSzPts val="1800"/>
              <a:buChar char="○"/>
              <a:defRPr sz="1800"/>
            </a:lvl8pPr>
            <a:lvl9pPr marL="4114800" lvl="8" indent="-342900" algn="l">
              <a:lnSpc>
                <a:spcPct val="100000"/>
              </a:lnSpc>
              <a:spcBef>
                <a:spcPts val="0"/>
              </a:spcBef>
              <a:spcAft>
                <a:spcPts val="0"/>
              </a:spcAft>
              <a:buSzPts val="1800"/>
              <a:buChar char="■"/>
              <a:defRPr sz="1800"/>
            </a:lvl9pPr>
          </a:lstStyle>
          <a:p>
            <a:endParaRPr/>
          </a:p>
        </p:txBody>
      </p:sp>
      <p:sp>
        <p:nvSpPr>
          <p:cNvPr id="47" name="Google Shape;47;p81"/>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74"/>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9pPr>
          </a:lstStyle>
          <a:p>
            <a:endParaRPr/>
          </a:p>
        </p:txBody>
      </p:sp>
      <p:sp>
        <p:nvSpPr>
          <p:cNvPr id="7" name="Google Shape;7;p74"/>
          <p:cNvSpPr txBox="1">
            <a:spLocks noGrp="1"/>
          </p:cNvSpPr>
          <p:nvPr>
            <p:ph type="body" idx="1"/>
          </p:nvPr>
        </p:nvSpPr>
        <p:spPr>
          <a:xfrm>
            <a:off x="691200" y="1511100"/>
            <a:ext cx="7761600" cy="2868900"/>
          </a:xfrm>
          <a:prstGeom prst="rect">
            <a:avLst/>
          </a:prstGeom>
          <a:noFill/>
          <a:ln>
            <a:noFill/>
          </a:ln>
        </p:spPr>
        <p:txBody>
          <a:bodyPr spcFirstLastPara="1" wrap="square" lIns="91425" tIns="91425" rIns="91425" bIns="91425" anchor="t" anchorCtr="0">
            <a:noAutofit/>
          </a:bodyPr>
          <a:lstStyle>
            <a:lvl1pPr marL="457200" marR="0" lvl="0" indent="-381000" algn="l" rtl="0">
              <a:lnSpc>
                <a:spcPct val="100000"/>
              </a:lnSpc>
              <a:spcBef>
                <a:spcPts val="600"/>
              </a:spcBef>
              <a:spcAft>
                <a:spcPts val="0"/>
              </a:spcAft>
              <a:buClr>
                <a:schemeClr val="accent2"/>
              </a:buClr>
              <a:buSzPts val="2400"/>
              <a:buFont typeface="Montserrat"/>
              <a:buChar char="▣"/>
              <a:defRPr sz="2400" b="0" i="0" u="none" strike="noStrike" cap="none">
                <a:solidFill>
                  <a:schemeClr val="dk1"/>
                </a:solidFill>
                <a:latin typeface="Montserrat"/>
                <a:ea typeface="Montserrat"/>
                <a:cs typeface="Montserrat"/>
                <a:sym typeface="Montserrat"/>
              </a:defRPr>
            </a:lvl1pPr>
            <a:lvl2pPr marL="914400" marR="0" lvl="1" indent="-381000" algn="l" rtl="0">
              <a:lnSpc>
                <a:spcPct val="100000"/>
              </a:lnSpc>
              <a:spcBef>
                <a:spcPts val="0"/>
              </a:spcBef>
              <a:spcAft>
                <a:spcPts val="0"/>
              </a:spcAft>
              <a:buClr>
                <a:schemeClr val="accent2"/>
              </a:buClr>
              <a:buSzPts val="2400"/>
              <a:buFont typeface="Montserrat"/>
              <a:buChar char="□"/>
              <a:defRPr sz="2400" b="0" i="0" u="none" strike="noStrike" cap="none">
                <a:solidFill>
                  <a:schemeClr val="dk1"/>
                </a:solidFill>
                <a:latin typeface="Montserrat"/>
                <a:ea typeface="Montserrat"/>
                <a:cs typeface="Montserrat"/>
                <a:sym typeface="Montserrat"/>
              </a:defRPr>
            </a:lvl2pPr>
            <a:lvl3pPr marL="1371600" marR="0" lvl="2" indent="-381000" algn="l" rtl="0">
              <a:lnSpc>
                <a:spcPct val="100000"/>
              </a:lnSpc>
              <a:spcBef>
                <a:spcPts val="0"/>
              </a:spcBef>
              <a:spcAft>
                <a:spcPts val="0"/>
              </a:spcAft>
              <a:buClr>
                <a:schemeClr val="accent2"/>
              </a:buClr>
              <a:buSzPts val="2400"/>
              <a:buFont typeface="Montserrat"/>
              <a:buChar char="■"/>
              <a:defRPr sz="2400" b="0" i="0" u="none" strike="noStrike" cap="none">
                <a:solidFill>
                  <a:schemeClr val="dk1"/>
                </a:solidFill>
                <a:latin typeface="Montserrat"/>
                <a:ea typeface="Montserrat"/>
                <a:cs typeface="Montserrat"/>
                <a:sym typeface="Montserrat"/>
              </a:defRPr>
            </a:lvl3pPr>
            <a:lvl4pPr marL="1828800" marR="0" lvl="3" indent="-381000" algn="l" rtl="0">
              <a:lnSpc>
                <a:spcPct val="100000"/>
              </a:lnSpc>
              <a:spcBef>
                <a:spcPts val="0"/>
              </a:spcBef>
              <a:spcAft>
                <a:spcPts val="0"/>
              </a:spcAft>
              <a:buClr>
                <a:schemeClr val="dk1"/>
              </a:buClr>
              <a:buSzPts val="2400"/>
              <a:buFont typeface="Montserrat"/>
              <a:buChar char="●"/>
              <a:defRPr sz="2400" b="0" i="0" u="none" strike="noStrike" cap="none">
                <a:solidFill>
                  <a:schemeClr val="dk1"/>
                </a:solidFill>
                <a:latin typeface="Montserrat"/>
                <a:ea typeface="Montserrat"/>
                <a:cs typeface="Montserrat"/>
                <a:sym typeface="Montserrat"/>
              </a:defRPr>
            </a:lvl4pPr>
            <a:lvl5pPr marL="2286000" marR="0" lvl="4" indent="-381000" algn="l" rtl="0">
              <a:lnSpc>
                <a:spcPct val="100000"/>
              </a:lnSpc>
              <a:spcBef>
                <a:spcPts val="0"/>
              </a:spcBef>
              <a:spcAft>
                <a:spcPts val="0"/>
              </a:spcAft>
              <a:buClr>
                <a:schemeClr val="dk1"/>
              </a:buClr>
              <a:buSzPts val="2400"/>
              <a:buFont typeface="Montserrat"/>
              <a:buChar char="○"/>
              <a:defRPr sz="2400" b="0" i="0" u="none" strike="noStrike" cap="none">
                <a:solidFill>
                  <a:schemeClr val="dk1"/>
                </a:solidFill>
                <a:latin typeface="Montserrat"/>
                <a:ea typeface="Montserrat"/>
                <a:cs typeface="Montserrat"/>
                <a:sym typeface="Montserrat"/>
              </a:defRPr>
            </a:lvl5pPr>
            <a:lvl6pPr marL="2743200" marR="0" lvl="5" indent="-381000" algn="l" rtl="0">
              <a:lnSpc>
                <a:spcPct val="100000"/>
              </a:lnSpc>
              <a:spcBef>
                <a:spcPts val="0"/>
              </a:spcBef>
              <a:spcAft>
                <a:spcPts val="0"/>
              </a:spcAft>
              <a:buClr>
                <a:schemeClr val="dk1"/>
              </a:buClr>
              <a:buSzPts val="2400"/>
              <a:buFont typeface="Montserrat"/>
              <a:buChar char="■"/>
              <a:defRPr sz="2400" b="0" i="0" u="none" strike="noStrike" cap="none">
                <a:solidFill>
                  <a:schemeClr val="dk1"/>
                </a:solidFill>
                <a:latin typeface="Montserrat"/>
                <a:ea typeface="Montserrat"/>
                <a:cs typeface="Montserrat"/>
                <a:sym typeface="Montserrat"/>
              </a:defRPr>
            </a:lvl6pPr>
            <a:lvl7pPr marL="3200400" marR="0" lvl="6" indent="-381000" algn="l" rtl="0">
              <a:lnSpc>
                <a:spcPct val="100000"/>
              </a:lnSpc>
              <a:spcBef>
                <a:spcPts val="0"/>
              </a:spcBef>
              <a:spcAft>
                <a:spcPts val="0"/>
              </a:spcAft>
              <a:buClr>
                <a:schemeClr val="dk1"/>
              </a:buClr>
              <a:buSzPts val="2400"/>
              <a:buFont typeface="Montserrat"/>
              <a:buChar char="●"/>
              <a:defRPr sz="2400" b="0" i="0" u="none" strike="noStrike" cap="none">
                <a:solidFill>
                  <a:schemeClr val="dk1"/>
                </a:solidFill>
                <a:latin typeface="Montserrat"/>
                <a:ea typeface="Montserrat"/>
                <a:cs typeface="Montserrat"/>
                <a:sym typeface="Montserrat"/>
              </a:defRPr>
            </a:lvl7pPr>
            <a:lvl8pPr marL="3657600" marR="0" lvl="7" indent="-381000" algn="l" rtl="0">
              <a:lnSpc>
                <a:spcPct val="100000"/>
              </a:lnSpc>
              <a:spcBef>
                <a:spcPts val="0"/>
              </a:spcBef>
              <a:spcAft>
                <a:spcPts val="0"/>
              </a:spcAft>
              <a:buClr>
                <a:schemeClr val="dk1"/>
              </a:buClr>
              <a:buSzPts val="2400"/>
              <a:buFont typeface="Montserrat"/>
              <a:buChar char="○"/>
              <a:defRPr sz="2400" b="0" i="0" u="none" strike="noStrike" cap="none">
                <a:solidFill>
                  <a:schemeClr val="dk1"/>
                </a:solidFill>
                <a:latin typeface="Montserrat"/>
                <a:ea typeface="Montserrat"/>
                <a:cs typeface="Montserrat"/>
                <a:sym typeface="Montserrat"/>
              </a:defRPr>
            </a:lvl8pPr>
            <a:lvl9pPr marL="4114800" marR="0" lvl="8" indent="-381000" algn="l" rtl="0">
              <a:lnSpc>
                <a:spcPct val="100000"/>
              </a:lnSpc>
              <a:spcBef>
                <a:spcPts val="0"/>
              </a:spcBef>
              <a:spcAft>
                <a:spcPts val="0"/>
              </a:spcAft>
              <a:buClr>
                <a:schemeClr val="dk1"/>
              </a:buClr>
              <a:buSzPts val="2400"/>
              <a:buFont typeface="Montserrat"/>
              <a:buChar char="■"/>
              <a:defRPr sz="2400" b="0" i="0" u="none" strike="noStrike" cap="none">
                <a:solidFill>
                  <a:schemeClr val="dk1"/>
                </a:solidFill>
                <a:latin typeface="Montserrat"/>
                <a:ea typeface="Montserrat"/>
                <a:cs typeface="Montserrat"/>
                <a:sym typeface="Montserrat"/>
              </a:defRPr>
            </a:lvl9pPr>
          </a:lstStyle>
          <a:p>
            <a:endParaRPr/>
          </a:p>
        </p:txBody>
      </p:sp>
      <p:sp>
        <p:nvSpPr>
          <p:cNvPr id="8" name="Google Shape;8;p74"/>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200"/>
              <a:buFont typeface="Arial"/>
              <a:buNone/>
              <a:defRPr sz="1200" b="1"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hyperlink" Target="https://www.quill.com/blog/careers-advice/5-steps-to-creating-emails-that-cant-be-ignored.html" TargetMode="Externa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thebalancecareers.com/top-leadership-skills-2063782"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www.thebalancecareers.com/management-skills-list-206242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www.thebalancecareers.com/active-listening-skills-with-examples-2059684"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hyperlink" Target="https://www.thebalancecareers.com/negotiation-skills-list-2063760"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https://www.thebalancecareers.com/list-of-presentation-skills-2059695" TargetMode="External"/><Relationship Id="rId4" Type="http://schemas.openxmlformats.org/officeDocument/2006/relationships/hyperlink" Target="https://www.thebalancecareers.com/persuasive-skills-with-examples-2059694"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thebalancecareers.com/collaboration-skills-with-examples-2059686"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hyperlink" Target="https://www.thebalancecareers.com/list-of-teamwork-skills-2063773" TargetMode="External"/><Relationship Id="rId4" Type="http://schemas.openxmlformats.org/officeDocument/2006/relationships/hyperlink" Target="https://www.thebalancecareers.com/conflict-management-skills-2059687"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thebalancecareers.com/decision-making-skills-with-examples-2063748"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web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www.thebalancecareers.com/persuasive-skills-with-examples-2059694" TargetMode="External"/><Relationship Id="rId2" Type="http://schemas.openxmlformats.org/officeDocument/2006/relationships/hyperlink" Target="https://www.thebalancecareers.com/negotiation-skills-list-2063760"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web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www.thebalancecareers.com/verbal-communication-skills-list-2059698" TargetMode="External"/><Relationship Id="rId3" Type="http://schemas.openxmlformats.org/officeDocument/2006/relationships/hyperlink" Target="https://www.thebalancecareers.com/communication-skills-list-2063737" TargetMode="External"/><Relationship Id="rId7" Type="http://schemas.openxmlformats.org/officeDocument/2006/relationships/hyperlink" Target="https://www.thebalancecareers.com/public-speaking-skills-with-examples-2059697"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thebalancecareers.com/nonverbal-communication-skills-2059693" TargetMode="External"/><Relationship Id="rId5" Type="http://schemas.openxmlformats.org/officeDocument/2006/relationships/hyperlink" Target="https://www.thebalancecareers.com/customer-service-skills-list-2062380" TargetMode="External"/><Relationship Id="rId4" Type="http://schemas.openxmlformats.org/officeDocument/2006/relationships/hyperlink" Target="https://www.thebalancecareers.com/list-of-information-technology-it-skills-2062410"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8.jf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www.thebalancecareers.com/motivational-skills-with-examples-2059691" TargetMode="External"/><Relationship Id="rId2" Type="http://schemas.openxmlformats.org/officeDocument/2006/relationships/hyperlink" Target="https://www.thebalancecareers.com/management-skills-list-2062427"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webp"/><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thebalancecareers.com/employability-skills-list-and-examples-4143571"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www.thebalancecareers.com/work-style-interview-questions-2061368" TargetMode="External"/><Relationship Id="rId4" Type="http://schemas.openxmlformats.org/officeDocument/2006/relationships/hyperlink" Target="https://www.thebalancecareers.com/top-best-jobs-for-introverts-2062783"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thebalancecareers.com/top-social-skills-for-workplace-success-4142848" TargetMode="External"/><Relationship Id="rId2" Type="http://schemas.openxmlformats.org/officeDocument/2006/relationships/hyperlink" Target="https://www.thebalancecareers.com/behavioral-skills-list-2063733"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www.thebalancecareers.com/list-of-team-building-skills-2063772" TargetMode="External"/><Relationship Id="rId2" Type="http://schemas.openxmlformats.org/officeDocument/2006/relationships/hyperlink" Target="https://www.thebalancecareers.com/collaboration-skills-with-examples-2059686" TargetMode="External"/><Relationship Id="rId1" Type="http://schemas.openxmlformats.org/officeDocument/2006/relationships/slideLayout" Target="../slideLayouts/slideLayout7.xml"/><Relationship Id="rId4" Type="http://schemas.openxmlformats.org/officeDocument/2006/relationships/hyperlink" Target="https://www.thebalancecareers.com/list-of-teamwork-skills-2063773"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hyperlink" Target="https://www.thebalancecareers.com/verbal-communication-skills-list-2059698" TargetMode="External"/><Relationship Id="rId3" Type="http://schemas.openxmlformats.org/officeDocument/2006/relationships/hyperlink" Target="https://www.thebalancecareers.com/communication-skills-list-2063737" TargetMode="External"/><Relationship Id="rId7" Type="http://schemas.openxmlformats.org/officeDocument/2006/relationships/hyperlink" Target="https://www.thebalancecareers.com/public-speaking-skills-with-examples-2059697"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hyperlink" Target="https://www.thebalancecareers.com/nonverbal-communication-skills-2059693" TargetMode="External"/><Relationship Id="rId5" Type="http://schemas.openxmlformats.org/officeDocument/2006/relationships/hyperlink" Target="https://www.thebalancecareers.com/customer-service-skills-list-2062380" TargetMode="External"/><Relationship Id="rId4" Type="http://schemas.openxmlformats.org/officeDocument/2006/relationships/hyperlink" Target="https://www.thebalancecareers.com/list-of-information-technology-it-skills-2062410"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1.webp"/><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thebalancecareers.com/conflict-management-skills-2059687"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www.thebalancecareers.com/problem-solving-skills-with-examples-2063764" TargetMode="External"/><Relationship Id="rId4" Type="http://schemas.openxmlformats.org/officeDocument/2006/relationships/hyperlink" Target="https://www.thebalancecareers.com/conflict-resolutions-skills-2063739" TargetMode="Externa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2.webp"/><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hyperlink" Target="https://www.thoughtco.com/what-is-business-writing-1689188" TargetMode="Externa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www.thoughtco.com/conciseness-speech-and-composition-1689902"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www.thoughtco.com/subordinate-clause-grammar-1692149"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
          <p:cNvSpPr txBox="1">
            <a:spLocks noGrp="1"/>
          </p:cNvSpPr>
          <p:nvPr>
            <p:ph type="ctrTitle"/>
          </p:nvPr>
        </p:nvSpPr>
        <p:spPr>
          <a:xfrm>
            <a:off x="3012325" y="2220413"/>
            <a:ext cx="5445900" cy="1804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4800"/>
              <a:buNone/>
            </a:pPr>
            <a:r>
              <a:rPr lang="en"/>
              <a:t>Soft Skills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2"/>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10</a:t>
            </a:fld>
            <a:endParaRPr/>
          </a:p>
        </p:txBody>
      </p:sp>
      <p:sp>
        <p:nvSpPr>
          <p:cNvPr id="149" name="Google Shape;149;p12"/>
          <p:cNvSpPr/>
          <p:nvPr/>
        </p:nvSpPr>
        <p:spPr>
          <a:xfrm>
            <a:off x="495300" y="11161"/>
            <a:ext cx="2211869" cy="212739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50" name="Google Shape;150;p12"/>
          <p:cNvSpPr txBox="1"/>
          <p:nvPr/>
        </p:nvSpPr>
        <p:spPr>
          <a:xfrm>
            <a:off x="1082040" y="416242"/>
            <a:ext cx="1417320"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chemeClr val="lt1"/>
                </a:solidFill>
                <a:latin typeface="Rubik"/>
                <a:ea typeface="Rubik"/>
                <a:cs typeface="Rubik"/>
                <a:sym typeface="Rubik"/>
              </a:rPr>
              <a:t>Monitoring the impact of any agreements for change</a:t>
            </a:r>
            <a:endParaRPr sz="1800" b="0" i="0" u="none" strike="noStrike" cap="none">
              <a:solidFill>
                <a:schemeClr val="lt1"/>
              </a:solidFill>
              <a:latin typeface="Arial"/>
              <a:ea typeface="Arial"/>
              <a:cs typeface="Arial"/>
              <a:sym typeface="Arial"/>
            </a:endParaRPr>
          </a:p>
        </p:txBody>
      </p:sp>
      <p:sp>
        <p:nvSpPr>
          <p:cNvPr id="151" name="Google Shape;151;p12"/>
          <p:cNvSpPr/>
          <p:nvPr/>
        </p:nvSpPr>
        <p:spPr>
          <a:xfrm>
            <a:off x="5670678" y="2712461"/>
            <a:ext cx="2128392" cy="2045972"/>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 name="Google Shape;152;p12"/>
          <p:cNvSpPr txBox="1"/>
          <p:nvPr/>
        </p:nvSpPr>
        <p:spPr>
          <a:xfrm>
            <a:off x="6156960" y="3073727"/>
            <a:ext cx="1699260"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rgbClr val="222222"/>
                </a:solidFill>
                <a:latin typeface="Rubik"/>
                <a:ea typeface="Rubik"/>
                <a:cs typeface="Rubik"/>
                <a:sym typeface="Rubik"/>
              </a:rPr>
              <a:t>Disciplining or terminating employees who resist efforts to defuse conflicts.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1A842-E185-4671-B5AD-15C579118050}"/>
              </a:ext>
            </a:extLst>
          </p:cNvPr>
          <p:cNvSpPr>
            <a:spLocks noGrp="1"/>
          </p:cNvSpPr>
          <p:nvPr>
            <p:ph type="title"/>
          </p:nvPr>
        </p:nvSpPr>
        <p:spPr>
          <a:xfrm>
            <a:off x="795175" y="1146675"/>
            <a:ext cx="7761600" cy="493500"/>
          </a:xfrm>
        </p:spPr>
        <p:txBody>
          <a:bodyPr/>
          <a:lstStyle/>
          <a:p>
            <a:pPr algn="ctr"/>
            <a:r>
              <a:rPr lang="en-US" sz="3200" i="0" dirty="0">
                <a:solidFill>
                  <a:srgbClr val="000000"/>
                </a:solidFill>
                <a:effectLst/>
                <a:latin typeface="Quillvetica"/>
              </a:rPr>
              <a:t>Recognize that you are communicating with actual people</a:t>
            </a:r>
            <a:br>
              <a:rPr lang="en-US" sz="3200" i="0" dirty="0">
                <a:solidFill>
                  <a:srgbClr val="000000"/>
                </a:solidFill>
                <a:effectLst/>
                <a:latin typeface="Quillvetica"/>
              </a:rPr>
            </a:br>
            <a:endParaRPr lang="en-US" sz="3200" dirty="0"/>
          </a:p>
        </p:txBody>
      </p:sp>
      <p:sp>
        <p:nvSpPr>
          <p:cNvPr id="4" name="Text Placeholder 3">
            <a:extLst>
              <a:ext uri="{FF2B5EF4-FFF2-40B4-BE49-F238E27FC236}">
                <a16:creationId xmlns:a16="http://schemas.microsoft.com/office/drawing/2014/main" id="{91116872-7185-378C-A250-6DCDF44CC973}"/>
              </a:ext>
            </a:extLst>
          </p:cNvPr>
          <p:cNvSpPr>
            <a:spLocks noGrp="1"/>
          </p:cNvSpPr>
          <p:nvPr>
            <p:ph type="body" idx="2"/>
          </p:nvPr>
        </p:nvSpPr>
        <p:spPr>
          <a:xfrm>
            <a:off x="0" y="1393425"/>
            <a:ext cx="8983980" cy="2989200"/>
          </a:xfrm>
        </p:spPr>
        <p:txBody>
          <a:bodyPr/>
          <a:lstStyle/>
          <a:p>
            <a:pPr algn="l"/>
            <a:r>
              <a:rPr lang="en-US" b="0" i="0" dirty="0">
                <a:solidFill>
                  <a:srgbClr val="000000"/>
                </a:solidFill>
                <a:effectLst/>
                <a:latin typeface="Quillvetica"/>
              </a:rPr>
              <a:t>At times, communicating by email can sometimes feel like you’re interacting with a computer screen rather than a human being.</a:t>
            </a:r>
          </a:p>
          <a:p>
            <a:pPr algn="l"/>
            <a:r>
              <a:rPr lang="en-US" b="0" i="0" dirty="0">
                <a:solidFill>
                  <a:srgbClr val="000000"/>
                </a:solidFill>
                <a:effectLst/>
                <a:latin typeface="Quillvetica"/>
              </a:rPr>
              <a:t> This can lead to unrealistic expectations. It helps to recognize that you are communicating with actual people just like you.</a:t>
            </a:r>
          </a:p>
          <a:p>
            <a:pPr algn="l"/>
            <a:r>
              <a:rPr lang="en-US" b="0" i="0" dirty="0">
                <a:solidFill>
                  <a:srgbClr val="000000"/>
                </a:solidFill>
                <a:effectLst/>
                <a:latin typeface="Quillvetica"/>
              </a:rPr>
              <a:t> They may need reminders. They also have their own list of personal responsibilities.</a:t>
            </a:r>
          </a:p>
          <a:p>
            <a:pPr algn="l"/>
            <a:r>
              <a:rPr lang="en-US" b="0" i="0" dirty="0">
                <a:solidFill>
                  <a:srgbClr val="000000"/>
                </a:solidFill>
                <a:effectLst/>
                <a:latin typeface="Quillvetica"/>
              </a:rPr>
              <a:t>There have been times when I was working on a critical project with an overseas colleague and I expected an overnight reply to an </a:t>
            </a:r>
            <a:r>
              <a:rPr lang="en-US" b="0" i="0" dirty="0">
                <a:solidFill>
                  <a:srgbClr val="0373C7"/>
                </a:solidFill>
                <a:effectLst/>
                <a:latin typeface="Quillvetica"/>
                <a:hlinkClick r:id="rId2"/>
              </a:rPr>
              <a:t>email</a:t>
            </a:r>
            <a:r>
              <a:rPr lang="en-US" b="0" i="0" dirty="0">
                <a:solidFill>
                  <a:srgbClr val="000000"/>
                </a:solidFill>
                <a:effectLst/>
                <a:latin typeface="Quillvetica"/>
              </a:rPr>
              <a:t>. </a:t>
            </a:r>
          </a:p>
          <a:p>
            <a:endParaRPr lang="en-US" dirty="0"/>
          </a:p>
        </p:txBody>
      </p:sp>
      <p:sp>
        <p:nvSpPr>
          <p:cNvPr id="6" name="Slide Number Placeholder 5">
            <a:extLst>
              <a:ext uri="{FF2B5EF4-FFF2-40B4-BE49-F238E27FC236}">
                <a16:creationId xmlns:a16="http://schemas.microsoft.com/office/drawing/2014/main" id="{7BE01E10-95F2-2AA5-83A9-41CBC69E33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100</a:t>
            </a:fld>
            <a:endParaRPr lang="en"/>
          </a:p>
        </p:txBody>
      </p:sp>
    </p:spTree>
    <p:extLst>
      <p:ext uri="{BB962C8B-B14F-4D97-AF65-F5344CB8AC3E}">
        <p14:creationId xmlns:p14="http://schemas.microsoft.com/office/powerpoint/2010/main" val="36924050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3BF0B-944B-85ED-3009-F6F3177A227B}"/>
              </a:ext>
            </a:extLst>
          </p:cNvPr>
          <p:cNvSpPr>
            <a:spLocks noGrp="1"/>
          </p:cNvSpPr>
          <p:nvPr>
            <p:ph type="title"/>
          </p:nvPr>
        </p:nvSpPr>
        <p:spPr/>
        <p:txBody>
          <a:bodyPr/>
          <a:lstStyle/>
          <a:p>
            <a:r>
              <a:rPr lang="en-US" dirty="0"/>
              <a:t>COMMUNICATE </a:t>
            </a:r>
          </a:p>
        </p:txBody>
      </p:sp>
      <p:sp>
        <p:nvSpPr>
          <p:cNvPr id="6" name="Slide Number Placeholder 5">
            <a:extLst>
              <a:ext uri="{FF2B5EF4-FFF2-40B4-BE49-F238E27FC236}">
                <a16:creationId xmlns:a16="http://schemas.microsoft.com/office/drawing/2014/main" id="{59B9327F-9438-4171-C4EF-665C8D226F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101</a:t>
            </a:fld>
            <a:endParaRPr lang="en"/>
          </a:p>
        </p:txBody>
      </p:sp>
      <p:pic>
        <p:nvPicPr>
          <p:cNvPr id="8" name="Picture 7">
            <a:extLst>
              <a:ext uri="{FF2B5EF4-FFF2-40B4-BE49-F238E27FC236}">
                <a16:creationId xmlns:a16="http://schemas.microsoft.com/office/drawing/2014/main" id="{A4466212-FC57-A780-945F-5089917E4099}"/>
              </a:ext>
            </a:extLst>
          </p:cNvPr>
          <p:cNvPicPr>
            <a:picLocks noChangeAspect="1"/>
          </p:cNvPicPr>
          <p:nvPr/>
        </p:nvPicPr>
        <p:blipFill>
          <a:blip r:embed="rId2"/>
          <a:stretch>
            <a:fillRect/>
          </a:stretch>
        </p:blipFill>
        <p:spPr>
          <a:xfrm>
            <a:off x="2741295" y="1215000"/>
            <a:ext cx="3661410" cy="3661410"/>
          </a:xfrm>
          <a:prstGeom prst="rect">
            <a:avLst/>
          </a:prstGeom>
        </p:spPr>
      </p:pic>
    </p:spTree>
    <p:extLst>
      <p:ext uri="{BB962C8B-B14F-4D97-AF65-F5344CB8AC3E}">
        <p14:creationId xmlns:p14="http://schemas.microsoft.com/office/powerpoint/2010/main" val="1102028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1C595-AC16-1B1C-99FF-A44FC504730D}"/>
              </a:ext>
            </a:extLst>
          </p:cNvPr>
          <p:cNvSpPr>
            <a:spLocks noGrp="1"/>
          </p:cNvSpPr>
          <p:nvPr>
            <p:ph type="title"/>
          </p:nvPr>
        </p:nvSpPr>
        <p:spPr>
          <a:xfrm>
            <a:off x="691075" y="1146675"/>
            <a:ext cx="7761600" cy="493500"/>
          </a:xfrm>
        </p:spPr>
        <p:txBody>
          <a:bodyPr/>
          <a:lstStyle/>
          <a:p>
            <a:pPr algn="ctr"/>
            <a:r>
              <a:rPr lang="en-US" b="0" i="0" dirty="0">
                <a:solidFill>
                  <a:srgbClr val="000000"/>
                </a:solidFill>
                <a:effectLst/>
                <a:latin typeface="Quillvetica"/>
              </a:rPr>
              <a:t>Communicate through phone or video conference</a:t>
            </a:r>
            <a:br>
              <a:rPr lang="en-US" b="0" i="0" dirty="0">
                <a:solidFill>
                  <a:srgbClr val="000000"/>
                </a:solidFill>
                <a:effectLst/>
                <a:latin typeface="Quillvetica"/>
              </a:rPr>
            </a:br>
            <a:endParaRPr lang="en-US" dirty="0"/>
          </a:p>
        </p:txBody>
      </p:sp>
      <p:sp>
        <p:nvSpPr>
          <p:cNvPr id="3" name="Text Placeholder 2">
            <a:extLst>
              <a:ext uri="{FF2B5EF4-FFF2-40B4-BE49-F238E27FC236}">
                <a16:creationId xmlns:a16="http://schemas.microsoft.com/office/drawing/2014/main" id="{BA405B7F-ABB3-B0CD-43E6-6A75165ED817}"/>
              </a:ext>
            </a:extLst>
          </p:cNvPr>
          <p:cNvSpPr>
            <a:spLocks noGrp="1"/>
          </p:cNvSpPr>
          <p:nvPr>
            <p:ph type="body" idx="1"/>
          </p:nvPr>
        </p:nvSpPr>
        <p:spPr>
          <a:xfrm>
            <a:off x="691200" y="1393425"/>
            <a:ext cx="6288720" cy="2989200"/>
          </a:xfrm>
        </p:spPr>
        <p:txBody>
          <a:bodyPr/>
          <a:lstStyle/>
          <a:p>
            <a:r>
              <a:rPr lang="en-US" sz="2400" b="0" i="0" dirty="0">
                <a:solidFill>
                  <a:srgbClr val="000000"/>
                </a:solidFill>
                <a:effectLst/>
                <a:latin typeface="Quillvetica"/>
              </a:rPr>
              <a:t>Putting a face or even a voice to the names of your global colleagues can do wonders.</a:t>
            </a:r>
          </a:p>
          <a:p>
            <a:r>
              <a:rPr lang="en-US" sz="2400" b="0" i="0" dirty="0">
                <a:solidFill>
                  <a:srgbClr val="000000"/>
                </a:solidFill>
                <a:effectLst/>
                <a:latin typeface="Quillvetica"/>
              </a:rPr>
              <a:t> It builds a stronger work relationship and allows you to get to know them on a more personable level.</a:t>
            </a:r>
            <a:endParaRPr lang="en-US" sz="2400" dirty="0"/>
          </a:p>
        </p:txBody>
      </p:sp>
      <p:sp>
        <p:nvSpPr>
          <p:cNvPr id="6" name="Slide Number Placeholder 5">
            <a:extLst>
              <a:ext uri="{FF2B5EF4-FFF2-40B4-BE49-F238E27FC236}">
                <a16:creationId xmlns:a16="http://schemas.microsoft.com/office/drawing/2014/main" id="{FEA77B47-95EC-B0C0-A158-AEAA7D9434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102</a:t>
            </a:fld>
            <a:endParaRPr lang="en"/>
          </a:p>
        </p:txBody>
      </p:sp>
    </p:spTree>
    <p:extLst>
      <p:ext uri="{BB962C8B-B14F-4D97-AF65-F5344CB8AC3E}">
        <p14:creationId xmlns:p14="http://schemas.microsoft.com/office/powerpoint/2010/main" val="18772407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05205-BF43-C705-E8AC-909CCAC701DF}"/>
              </a:ext>
            </a:extLst>
          </p:cNvPr>
          <p:cNvSpPr>
            <a:spLocks noGrp="1"/>
          </p:cNvSpPr>
          <p:nvPr>
            <p:ph type="title"/>
          </p:nvPr>
        </p:nvSpPr>
        <p:spPr/>
        <p:txBody>
          <a:bodyPr/>
          <a:lstStyle/>
          <a:p>
            <a:r>
              <a:rPr lang="en-US" dirty="0"/>
              <a:t>KEEP OTHERS COPIED</a:t>
            </a:r>
          </a:p>
        </p:txBody>
      </p:sp>
      <p:sp>
        <p:nvSpPr>
          <p:cNvPr id="6" name="Slide Number Placeholder 5">
            <a:extLst>
              <a:ext uri="{FF2B5EF4-FFF2-40B4-BE49-F238E27FC236}">
                <a16:creationId xmlns:a16="http://schemas.microsoft.com/office/drawing/2014/main" id="{071500C2-35FA-CD31-FC04-399A926454B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103</a:t>
            </a:fld>
            <a:endParaRPr lang="en"/>
          </a:p>
        </p:txBody>
      </p:sp>
      <p:pic>
        <p:nvPicPr>
          <p:cNvPr id="8" name="Picture 7">
            <a:extLst>
              <a:ext uri="{FF2B5EF4-FFF2-40B4-BE49-F238E27FC236}">
                <a16:creationId xmlns:a16="http://schemas.microsoft.com/office/drawing/2014/main" id="{EB8562D3-8D40-7814-7806-ED2FB73C318A}"/>
              </a:ext>
            </a:extLst>
          </p:cNvPr>
          <p:cNvPicPr>
            <a:picLocks noChangeAspect="1"/>
          </p:cNvPicPr>
          <p:nvPr/>
        </p:nvPicPr>
        <p:blipFill>
          <a:blip r:embed="rId2"/>
          <a:stretch>
            <a:fillRect/>
          </a:stretch>
        </p:blipFill>
        <p:spPr>
          <a:xfrm>
            <a:off x="1969769" y="1772602"/>
            <a:ext cx="4524153" cy="2529413"/>
          </a:xfrm>
          <a:prstGeom prst="rect">
            <a:avLst/>
          </a:prstGeom>
        </p:spPr>
      </p:pic>
    </p:spTree>
    <p:extLst>
      <p:ext uri="{BB962C8B-B14F-4D97-AF65-F5344CB8AC3E}">
        <p14:creationId xmlns:p14="http://schemas.microsoft.com/office/powerpoint/2010/main" val="7733249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E92FB-6EB3-6B5A-5C15-A906E4AB8088}"/>
              </a:ext>
            </a:extLst>
          </p:cNvPr>
          <p:cNvSpPr>
            <a:spLocks noGrp="1"/>
          </p:cNvSpPr>
          <p:nvPr>
            <p:ph type="title"/>
          </p:nvPr>
        </p:nvSpPr>
        <p:spPr/>
        <p:txBody>
          <a:bodyPr/>
          <a:lstStyle/>
          <a:p>
            <a:r>
              <a:rPr lang="en-US" dirty="0"/>
              <a:t>KEEP OTHERS COPIED</a:t>
            </a:r>
          </a:p>
        </p:txBody>
      </p:sp>
      <p:sp>
        <p:nvSpPr>
          <p:cNvPr id="3" name="Text Placeholder 2">
            <a:extLst>
              <a:ext uri="{FF2B5EF4-FFF2-40B4-BE49-F238E27FC236}">
                <a16:creationId xmlns:a16="http://schemas.microsoft.com/office/drawing/2014/main" id="{CDEB5C7A-901E-4137-A3ED-141F493C6E2E}"/>
              </a:ext>
            </a:extLst>
          </p:cNvPr>
          <p:cNvSpPr>
            <a:spLocks noGrp="1"/>
          </p:cNvSpPr>
          <p:nvPr>
            <p:ph type="body" idx="1"/>
          </p:nvPr>
        </p:nvSpPr>
        <p:spPr>
          <a:xfrm>
            <a:off x="691200" y="1393425"/>
            <a:ext cx="7576500" cy="2989200"/>
          </a:xfrm>
        </p:spPr>
        <p:txBody>
          <a:bodyPr/>
          <a:lstStyle/>
          <a:p>
            <a:pPr algn="l"/>
            <a:r>
              <a:rPr lang="en-US" sz="2400" b="0" i="0" dirty="0">
                <a:solidFill>
                  <a:srgbClr val="000000"/>
                </a:solidFill>
                <a:effectLst/>
                <a:latin typeface="Quillvetica"/>
              </a:rPr>
              <a:t>Many things can get lost in translation, especially if you’re just starting to work with someone globally. </a:t>
            </a:r>
          </a:p>
          <a:p>
            <a:pPr algn="l"/>
            <a:r>
              <a:rPr lang="en-US" sz="2400" b="0" i="0" dirty="0">
                <a:solidFill>
                  <a:srgbClr val="000000"/>
                </a:solidFill>
                <a:effectLst/>
                <a:latin typeface="Quillvetica"/>
              </a:rPr>
              <a:t>Keeping your manager or colleagues in your home country or office copied on the correspondence can help, especially when you do not completely understand something.</a:t>
            </a:r>
          </a:p>
          <a:p>
            <a:endParaRPr lang="en-US" sz="2400" dirty="0"/>
          </a:p>
        </p:txBody>
      </p:sp>
      <p:sp>
        <p:nvSpPr>
          <p:cNvPr id="6" name="Slide Number Placeholder 5">
            <a:extLst>
              <a:ext uri="{FF2B5EF4-FFF2-40B4-BE49-F238E27FC236}">
                <a16:creationId xmlns:a16="http://schemas.microsoft.com/office/drawing/2014/main" id="{0C6CE429-F3AD-83AB-2131-7C2A617522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104</a:t>
            </a:fld>
            <a:endParaRPr lang="en"/>
          </a:p>
        </p:txBody>
      </p:sp>
    </p:spTree>
    <p:extLst>
      <p:ext uri="{BB962C8B-B14F-4D97-AF65-F5344CB8AC3E}">
        <p14:creationId xmlns:p14="http://schemas.microsoft.com/office/powerpoint/2010/main" val="30767128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3606-0CD5-5DC2-6199-035773666FBD}"/>
              </a:ext>
            </a:extLst>
          </p:cNvPr>
          <p:cNvSpPr>
            <a:spLocks noGrp="1"/>
          </p:cNvSpPr>
          <p:nvPr>
            <p:ph type="title"/>
          </p:nvPr>
        </p:nvSpPr>
        <p:spPr/>
        <p:txBody>
          <a:bodyPr/>
          <a:lstStyle/>
          <a:p>
            <a:r>
              <a:rPr lang="en-US" dirty="0"/>
              <a:t>SHOW INTEREST</a:t>
            </a:r>
          </a:p>
        </p:txBody>
      </p:sp>
      <p:sp>
        <p:nvSpPr>
          <p:cNvPr id="6" name="Slide Number Placeholder 5">
            <a:extLst>
              <a:ext uri="{FF2B5EF4-FFF2-40B4-BE49-F238E27FC236}">
                <a16:creationId xmlns:a16="http://schemas.microsoft.com/office/drawing/2014/main" id="{DE09E20E-FCBF-87F2-FF5F-EF76E4AF0D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105</a:t>
            </a:fld>
            <a:endParaRPr lang="en"/>
          </a:p>
        </p:txBody>
      </p:sp>
      <p:pic>
        <p:nvPicPr>
          <p:cNvPr id="1026" name="Picture 2" descr="Interest GIFs - Get the best gif on GIFER">
            <a:extLst>
              <a:ext uri="{FF2B5EF4-FFF2-40B4-BE49-F238E27FC236}">
                <a16:creationId xmlns:a16="http://schemas.microsoft.com/office/drawing/2014/main" id="{927A9470-CBF5-EC92-A5CF-1A577AEFD0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760" y="1380868"/>
            <a:ext cx="4770120" cy="357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3945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AED2F-E213-75D3-E8B0-E3EF7125E24D}"/>
              </a:ext>
            </a:extLst>
          </p:cNvPr>
          <p:cNvSpPr>
            <a:spLocks noGrp="1"/>
          </p:cNvSpPr>
          <p:nvPr>
            <p:ph type="title"/>
          </p:nvPr>
        </p:nvSpPr>
        <p:spPr/>
        <p:txBody>
          <a:bodyPr/>
          <a:lstStyle/>
          <a:p>
            <a:r>
              <a:rPr lang="en-US" dirty="0"/>
              <a:t>SHOW INTEREST</a:t>
            </a:r>
          </a:p>
        </p:txBody>
      </p:sp>
      <p:sp>
        <p:nvSpPr>
          <p:cNvPr id="3" name="Text Placeholder 2">
            <a:extLst>
              <a:ext uri="{FF2B5EF4-FFF2-40B4-BE49-F238E27FC236}">
                <a16:creationId xmlns:a16="http://schemas.microsoft.com/office/drawing/2014/main" id="{99737386-BAC6-0EDB-8E58-E76F50F1902C}"/>
              </a:ext>
            </a:extLst>
          </p:cNvPr>
          <p:cNvSpPr>
            <a:spLocks noGrp="1"/>
          </p:cNvSpPr>
          <p:nvPr>
            <p:ph type="body" idx="1"/>
          </p:nvPr>
        </p:nvSpPr>
        <p:spPr>
          <a:xfrm>
            <a:off x="691199" y="1393425"/>
            <a:ext cx="7865575" cy="2989200"/>
          </a:xfrm>
        </p:spPr>
        <p:txBody>
          <a:bodyPr/>
          <a:lstStyle/>
          <a:p>
            <a:pPr algn="l"/>
            <a:r>
              <a:rPr lang="en-US" b="0" i="0" dirty="0">
                <a:solidFill>
                  <a:srgbClr val="000000"/>
                </a:solidFill>
                <a:effectLst/>
                <a:latin typeface="Quillvetica"/>
              </a:rPr>
              <a:t>If you are just starting to work globally you will likely learn a lot more about other countries simply through your work. However, take some time to research countries that you work with regularly. Having a better understanding of even the weather in a country you work with can often give you more insight into the country.</a:t>
            </a:r>
          </a:p>
          <a:p>
            <a:pPr algn="l"/>
            <a:r>
              <a:rPr lang="en-US" b="0" i="0" dirty="0">
                <a:solidFill>
                  <a:srgbClr val="000000"/>
                </a:solidFill>
                <a:effectLst/>
                <a:latin typeface="Quillvetica"/>
              </a:rPr>
              <a:t> Getting to know global regions beyond your work interest can also provide opportunities to get to know your colleagues in a more personal way.</a:t>
            </a:r>
          </a:p>
          <a:p>
            <a:pPr algn="l"/>
            <a:r>
              <a:rPr lang="en-US" b="0" i="0" dirty="0">
                <a:solidFill>
                  <a:srgbClr val="000000"/>
                </a:solidFill>
                <a:effectLst/>
                <a:latin typeface="Quillvetica"/>
              </a:rPr>
              <a:t>E.G.[I enjoyed talking about skiing and snowboarding with colleagues in Sweden. I thought traffic and commuting were bad here in the U.S.]</a:t>
            </a:r>
          </a:p>
          <a:p>
            <a:endParaRPr lang="en-US" dirty="0"/>
          </a:p>
        </p:txBody>
      </p:sp>
      <p:sp>
        <p:nvSpPr>
          <p:cNvPr id="6" name="Slide Number Placeholder 5">
            <a:extLst>
              <a:ext uri="{FF2B5EF4-FFF2-40B4-BE49-F238E27FC236}">
                <a16:creationId xmlns:a16="http://schemas.microsoft.com/office/drawing/2014/main" id="{D45AB472-07FD-374C-586D-77A9953603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106</a:t>
            </a:fld>
            <a:endParaRPr lang="en"/>
          </a:p>
        </p:txBody>
      </p:sp>
    </p:spTree>
    <p:extLst>
      <p:ext uri="{BB962C8B-B14F-4D97-AF65-F5344CB8AC3E}">
        <p14:creationId xmlns:p14="http://schemas.microsoft.com/office/powerpoint/2010/main" val="1241971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3"/>
          <p:cNvSpPr txBox="1">
            <a:spLocks noGrp="1"/>
          </p:cNvSpPr>
          <p:nvPr>
            <p:ph type="ctrTitle" idx="4294967295"/>
          </p:nvPr>
        </p:nvSpPr>
        <p:spPr>
          <a:xfrm>
            <a:off x="972900" y="2326294"/>
            <a:ext cx="7198200" cy="1159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3000"/>
              <a:buFont typeface="Montserrat"/>
              <a:buNone/>
            </a:pPr>
            <a:r>
              <a:rPr lang="en" sz="7200" b="1" i="0" u="none" strike="noStrike" cap="none">
                <a:solidFill>
                  <a:srgbClr val="FFFFFF"/>
                </a:solidFill>
                <a:latin typeface="Montserrat"/>
                <a:ea typeface="Montserrat"/>
                <a:cs typeface="Montserrat"/>
                <a:sym typeface="Montserrat"/>
              </a:rPr>
              <a:t>TYPES OF CONFLICT RESOLUTION</a:t>
            </a:r>
            <a:endParaRPr sz="7200" b="1" i="0" u="none" strike="noStrike" cap="none">
              <a:solidFill>
                <a:srgbClr val="FFFFFF"/>
              </a:solidFill>
              <a:latin typeface="Montserrat"/>
              <a:ea typeface="Montserrat"/>
              <a:cs typeface="Montserrat"/>
              <a:sym typeface="Montserrat"/>
            </a:endParaRPr>
          </a:p>
        </p:txBody>
      </p:sp>
      <p:sp>
        <p:nvSpPr>
          <p:cNvPr id="158" name="Google Shape;158;p13"/>
          <p:cNvSpPr txBox="1">
            <a:spLocks noGrp="1"/>
          </p:cNvSpPr>
          <p:nvPr>
            <p:ph type="sldNum" idx="12"/>
          </p:nvPr>
        </p:nvSpPr>
        <p:spPr>
          <a:xfrm>
            <a:off x="4297650" y="4777483"/>
            <a:ext cx="548700" cy="30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4"/>
          <p:cNvSpPr txBox="1">
            <a:spLocks noGrp="1"/>
          </p:cNvSpPr>
          <p:nvPr>
            <p:ph type="body" idx="1"/>
          </p:nvPr>
        </p:nvSpPr>
        <p:spPr>
          <a:xfrm>
            <a:off x="691200" y="1393425"/>
            <a:ext cx="3767400" cy="2917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en" sz="2000" b="0" i="0">
                <a:solidFill>
                  <a:srgbClr val="222222"/>
                </a:solidFill>
                <a:latin typeface="Rubik"/>
                <a:ea typeface="Rubik"/>
                <a:cs typeface="Rubik"/>
                <a:sym typeface="Rubik"/>
              </a:rPr>
              <a:t>A supervisor might take the initiative to convene a meeting between two employees who have engaged in a public dispute. An employee might seek out a person with whom they're having conflict to suggest working together to find ways to co-exist more peacefully.</a:t>
            </a:r>
            <a:endParaRPr/>
          </a:p>
        </p:txBody>
      </p:sp>
      <p:sp>
        <p:nvSpPr>
          <p:cNvPr id="164" name="Google Shape;164;p14"/>
          <p:cNvSpPr txBox="1">
            <a:spLocks noGrp="1"/>
          </p:cNvSpPr>
          <p:nvPr>
            <p:ph type="title"/>
          </p:nvPr>
        </p:nvSpPr>
        <p:spPr>
          <a:xfrm>
            <a:off x="691200" y="100150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3200"/>
              <a:t>ASSERTIVENESS</a:t>
            </a:r>
            <a:br>
              <a:rPr lang="en" sz="3200"/>
            </a:br>
            <a:endParaRPr sz="3200"/>
          </a:p>
        </p:txBody>
      </p:sp>
      <p:sp>
        <p:nvSpPr>
          <p:cNvPr id="165" name="Google Shape;165;p14"/>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12</a:t>
            </a:fld>
            <a:endParaRPr/>
          </a:p>
        </p:txBody>
      </p:sp>
      <p:pic>
        <p:nvPicPr>
          <p:cNvPr id="166" name="Google Shape;166;p14"/>
          <p:cNvPicPr preferRelativeResize="0"/>
          <p:nvPr/>
        </p:nvPicPr>
        <p:blipFill rotWithShape="1">
          <a:blip r:embed="rId3">
            <a:alphaModFix/>
          </a:blip>
          <a:srcRect/>
          <a:stretch/>
        </p:blipFill>
        <p:spPr>
          <a:xfrm>
            <a:off x="4572000" y="1623060"/>
            <a:ext cx="4642588" cy="22046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5"/>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13</a:t>
            </a:fld>
            <a:endParaRPr/>
          </a:p>
        </p:txBody>
      </p:sp>
      <p:pic>
        <p:nvPicPr>
          <p:cNvPr id="172" name="Google Shape;172;p15"/>
          <p:cNvPicPr preferRelativeResize="0"/>
          <p:nvPr/>
        </p:nvPicPr>
        <p:blipFill rotWithShape="1">
          <a:blip r:embed="rId3">
            <a:alphaModFix/>
          </a:blip>
          <a:srcRect b="51826"/>
          <a:stretch/>
        </p:blipFill>
        <p:spPr>
          <a:xfrm>
            <a:off x="1630680" y="163763"/>
            <a:ext cx="7254240" cy="48159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6"/>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14</a:t>
            </a:fld>
            <a:endParaRPr/>
          </a:p>
        </p:txBody>
      </p:sp>
      <p:pic>
        <p:nvPicPr>
          <p:cNvPr id="178" name="Google Shape;178;p16"/>
          <p:cNvPicPr preferRelativeResize="0"/>
          <p:nvPr/>
        </p:nvPicPr>
        <p:blipFill rotWithShape="1">
          <a:blip r:embed="rId3">
            <a:alphaModFix/>
          </a:blip>
          <a:srcRect l="1052" t="48148" r="26341"/>
          <a:stretch/>
        </p:blipFill>
        <p:spPr>
          <a:xfrm>
            <a:off x="2166964" y="76067"/>
            <a:ext cx="6389811" cy="502569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7"/>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15</a:t>
            </a:fld>
            <a:endParaRPr/>
          </a:p>
        </p:txBody>
      </p:sp>
      <p:pic>
        <p:nvPicPr>
          <p:cNvPr id="184" name="Google Shape;184;p17"/>
          <p:cNvPicPr preferRelativeResize="0"/>
          <p:nvPr/>
        </p:nvPicPr>
        <p:blipFill rotWithShape="1">
          <a:blip r:embed="rId3">
            <a:alphaModFix/>
          </a:blip>
          <a:srcRect l="76269" t="54815" b="6974"/>
          <a:stretch/>
        </p:blipFill>
        <p:spPr>
          <a:xfrm>
            <a:off x="3954780" y="310715"/>
            <a:ext cx="2586018" cy="4585681"/>
          </a:xfrm>
          <a:prstGeom prst="rect">
            <a:avLst/>
          </a:prstGeom>
          <a:noFill/>
          <a:ln w="228600" cap="sq" cmpd="thickThin">
            <a:solidFill>
              <a:srgbClr val="000000"/>
            </a:solidFill>
            <a:prstDash val="solid"/>
            <a:miter lim="800000"/>
            <a:headEnd type="none" w="sm" len="sm"/>
            <a:tailEnd type="none" w="sm" len="sm"/>
          </a:ln>
        </p:spPr>
      </p:pic>
      <p:sp>
        <p:nvSpPr>
          <p:cNvPr id="185" name="Google Shape;185;p17"/>
          <p:cNvSpPr txBox="1"/>
          <p:nvPr/>
        </p:nvSpPr>
        <p:spPr>
          <a:xfrm>
            <a:off x="6385105" y="247104"/>
            <a:ext cx="2446020" cy="22159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3800" b="0" i="0" u="none" strike="noStrike" cap="none">
                <a:solidFill>
                  <a:srgbClr val="FFFFFF"/>
                </a:solidFill>
                <a:latin typeface="Montserrat"/>
                <a:ea typeface="Montserrat"/>
                <a:cs typeface="Montserrat"/>
                <a:sym typeface="Montserrat"/>
              </a:rPr>
              <a:t>😉</a:t>
            </a:r>
            <a:endParaRPr sz="1400" b="0" i="0" u="none" strike="noStrike" cap="none">
              <a:solidFill>
                <a:srgbClr val="000000"/>
              </a:solidFill>
              <a:latin typeface="Arial"/>
              <a:ea typeface="Arial"/>
              <a:cs typeface="Arial"/>
              <a:sym typeface="Arial"/>
            </a:endParaRPr>
          </a:p>
        </p:txBody>
      </p:sp>
      <p:sp>
        <p:nvSpPr>
          <p:cNvPr id="186" name="Google Shape;186;p17"/>
          <p:cNvSpPr txBox="1"/>
          <p:nvPr/>
        </p:nvSpPr>
        <p:spPr>
          <a:xfrm>
            <a:off x="6484165" y="3046512"/>
            <a:ext cx="533400" cy="22159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3800" b="0" i="0" u="none" strike="noStrike" cap="none">
                <a:solidFill>
                  <a:srgbClr val="FFFFFF"/>
                </a:solidFill>
                <a:latin typeface="Montserrat"/>
                <a:ea typeface="Montserrat"/>
                <a:cs typeface="Montserrat"/>
                <a:sym typeface="Montserrat"/>
              </a:rPr>
              <a:t>😭</a:t>
            </a:r>
            <a:endParaRPr sz="138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9"/>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PARTS OF ASSERTIVENESS</a:t>
            </a:r>
            <a:endParaRPr/>
          </a:p>
        </p:txBody>
      </p:sp>
      <p:sp>
        <p:nvSpPr>
          <p:cNvPr id="198" name="Google Shape;198;p19"/>
          <p:cNvSpPr txBox="1">
            <a:spLocks noGrp="1"/>
          </p:cNvSpPr>
          <p:nvPr>
            <p:ph type="body" idx="1"/>
          </p:nvPr>
        </p:nvSpPr>
        <p:spPr>
          <a:xfrm>
            <a:off x="4432620" y="1042904"/>
            <a:ext cx="3263580" cy="3803415"/>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sz="2000" b="0" i="0" u="sng" strike="noStrike" dirty="0">
                <a:solidFill>
                  <a:srgbClr val="246FC8"/>
                </a:solidFill>
                <a:latin typeface="Rubik"/>
                <a:ea typeface="Rubik"/>
                <a:cs typeface="Rubik"/>
                <a:sym typeface="Rubik"/>
                <a:hlinkClick r:id="rId3">
                  <a:extLst>
                    <a:ext uri="{A12FA001-AC4F-418D-AE19-62706E023703}">
                      <ahyp:hlinkClr xmlns:ahyp="http://schemas.microsoft.com/office/drawing/2018/hyperlinkcolor" val="tx"/>
                    </a:ext>
                  </a:extLst>
                </a:hlinkClick>
              </a:rPr>
              <a:t>Leadership</a:t>
            </a:r>
            <a:endParaRPr sz="2000" b="0" i="0" dirty="0">
              <a:solidFill>
                <a:srgbClr val="222222"/>
              </a:solidFill>
              <a:latin typeface="Rubik"/>
              <a:ea typeface="Rubik"/>
              <a:cs typeface="Rubik"/>
              <a:sym typeface="Rubik"/>
            </a:endParaRPr>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Managing Emotions</a:t>
            </a:r>
            <a:endParaRPr sz="1600" dirty="0"/>
          </a:p>
          <a:p>
            <a:pPr marL="457200" lvl="0" indent="-342900" algn="l" rtl="0">
              <a:lnSpc>
                <a:spcPct val="100000"/>
              </a:lnSpc>
              <a:spcBef>
                <a:spcPts val="600"/>
              </a:spcBef>
              <a:spcAft>
                <a:spcPts val="0"/>
              </a:spcAft>
              <a:buSzPts val="1800"/>
              <a:buFont typeface="Arial"/>
              <a:buChar char="•"/>
            </a:pPr>
            <a:r>
              <a:rPr lang="en" sz="2000" b="0" i="0" u="sng" strike="noStrike" dirty="0">
                <a:solidFill>
                  <a:srgbClr val="246FC8"/>
                </a:solidFill>
                <a:latin typeface="Rubik"/>
                <a:ea typeface="Rubik"/>
                <a:cs typeface="Rubik"/>
                <a:sym typeface="Rubik"/>
                <a:hlinkClick r:id="rId4">
                  <a:extLst>
                    <a:ext uri="{A12FA001-AC4F-418D-AE19-62706E023703}">
                      <ahyp:hlinkClr xmlns:ahyp="http://schemas.microsoft.com/office/drawing/2018/hyperlinkcolor" val="tx"/>
                    </a:ext>
                  </a:extLst>
                </a:hlinkClick>
              </a:rPr>
              <a:t>Management</a:t>
            </a:r>
            <a:endParaRPr sz="2000" b="0" i="0" dirty="0">
              <a:solidFill>
                <a:srgbClr val="222222"/>
              </a:solidFill>
              <a:latin typeface="Rubik"/>
              <a:ea typeface="Rubik"/>
              <a:cs typeface="Rubik"/>
              <a:sym typeface="Rubik"/>
            </a:endParaRPr>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Negotiation</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Socializing</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Voicing Opinions</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Problem-Solving</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Self-Control</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Stress Management</a:t>
            </a:r>
            <a:endParaRPr sz="1600" dirty="0"/>
          </a:p>
        </p:txBody>
      </p:sp>
      <p:sp>
        <p:nvSpPr>
          <p:cNvPr id="199" name="Google Shape;199;p19"/>
          <p:cNvSpPr txBox="1">
            <a:spLocks noGrp="1"/>
          </p:cNvSpPr>
          <p:nvPr>
            <p:ph type="body" idx="2"/>
          </p:nvPr>
        </p:nvSpPr>
        <p:spPr>
          <a:xfrm>
            <a:off x="417868" y="1288786"/>
            <a:ext cx="3369272" cy="3557533"/>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Articulation</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Balanced Approach</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Candor</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Decisiveness</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Delegation</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Fact-Based</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Fairness</a:t>
            </a:r>
            <a:endParaRPr sz="1600" dirty="0"/>
          </a:p>
          <a:p>
            <a:pPr marL="457200" lvl="0" indent="-342900" algn="l" rtl="0">
              <a:lnSpc>
                <a:spcPct val="100000"/>
              </a:lnSpc>
              <a:spcBef>
                <a:spcPts val="600"/>
              </a:spcBef>
              <a:spcAft>
                <a:spcPts val="0"/>
              </a:spcAft>
              <a:buSzPts val="1800"/>
              <a:buFont typeface="Arial"/>
              <a:buChar char="•"/>
            </a:pPr>
            <a:r>
              <a:rPr lang="en" sz="2000" b="0" i="0" dirty="0">
                <a:solidFill>
                  <a:srgbClr val="222222"/>
                </a:solidFill>
                <a:latin typeface="Rubik"/>
                <a:ea typeface="Rubik"/>
                <a:cs typeface="Rubik"/>
                <a:sym typeface="Rubik"/>
              </a:rPr>
              <a:t>Firmness</a:t>
            </a:r>
            <a:endParaRPr sz="1600" dirty="0"/>
          </a:p>
        </p:txBody>
      </p:sp>
      <p:sp>
        <p:nvSpPr>
          <p:cNvPr id="200" name="Google Shape;200;p19"/>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17</a:t>
            </a:fld>
            <a:endParaRPr/>
          </a:p>
        </p:txBody>
      </p:sp>
      <p:pic>
        <p:nvPicPr>
          <p:cNvPr id="206" name="Google Shape;206;p20"/>
          <p:cNvPicPr preferRelativeResize="0"/>
          <p:nvPr/>
        </p:nvPicPr>
        <p:blipFill rotWithShape="1">
          <a:blip r:embed="rId3">
            <a:alphaModFix/>
          </a:blip>
          <a:srcRect/>
          <a:stretch/>
        </p:blipFill>
        <p:spPr>
          <a:xfrm>
            <a:off x="806502" y="68713"/>
            <a:ext cx="7530996" cy="49987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1"/>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INTERVIEWING AND ACTIVE LISTENING</a:t>
            </a:r>
            <a:endParaRPr/>
          </a:p>
        </p:txBody>
      </p:sp>
      <p:sp>
        <p:nvSpPr>
          <p:cNvPr id="212" name="Google Shape;212;p21"/>
          <p:cNvSpPr txBox="1">
            <a:spLocks noGrp="1"/>
          </p:cNvSpPr>
          <p:nvPr>
            <p:ph type="body" idx="1"/>
          </p:nvPr>
        </p:nvSpPr>
        <p:spPr>
          <a:xfrm>
            <a:off x="691200" y="1393425"/>
            <a:ext cx="378936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 sz="2800" b="0" i="0">
                <a:solidFill>
                  <a:srgbClr val="222222"/>
                </a:solidFill>
                <a:latin typeface="Rubik"/>
                <a:ea typeface="Rubik"/>
                <a:cs typeface="Rubik"/>
                <a:sym typeface="Rubik"/>
              </a:rPr>
              <a:t>A human resources representative might have to ask questions and </a:t>
            </a:r>
            <a:r>
              <a:rPr lang="en" sz="2800" b="0" i="0" u="sng" strike="noStrike">
                <a:solidFill>
                  <a:srgbClr val="246FC8"/>
                </a:solidFill>
                <a:latin typeface="Rubik"/>
                <a:ea typeface="Rubik"/>
                <a:cs typeface="Rubik"/>
                <a:sym typeface="Rubik"/>
                <a:hlinkClick r:id="rId3">
                  <a:extLst>
                    <a:ext uri="{A12FA001-AC4F-418D-AE19-62706E023703}">
                      <ahyp:hlinkClr xmlns:ahyp="http://schemas.microsoft.com/office/drawing/2018/hyperlinkcolor" val="tx"/>
                    </a:ext>
                  </a:extLst>
                </a:hlinkClick>
              </a:rPr>
              <a:t>listen carefully</a:t>
            </a:r>
            <a:r>
              <a:rPr lang="en" sz="2800" b="0" i="0">
                <a:solidFill>
                  <a:srgbClr val="222222"/>
                </a:solidFill>
                <a:latin typeface="Rubik"/>
                <a:ea typeface="Rubik"/>
                <a:cs typeface="Rubik"/>
                <a:sym typeface="Rubik"/>
              </a:rPr>
              <a:t> to determine the nature of a conflict between a supervisor and a subordinate</a:t>
            </a:r>
            <a:endParaRPr/>
          </a:p>
          <a:p>
            <a:pPr marL="457200" lvl="0" indent="-228600" algn="l" rtl="0">
              <a:lnSpc>
                <a:spcPct val="100000"/>
              </a:lnSpc>
              <a:spcBef>
                <a:spcPts val="600"/>
              </a:spcBef>
              <a:spcAft>
                <a:spcPts val="0"/>
              </a:spcAft>
              <a:buSzPts val="1800"/>
              <a:buNone/>
            </a:pPr>
            <a:endParaRPr/>
          </a:p>
        </p:txBody>
      </p:sp>
      <p:sp>
        <p:nvSpPr>
          <p:cNvPr id="213" name="Google Shape;213;p21"/>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18</a:t>
            </a:fld>
            <a:endParaRPr/>
          </a:p>
        </p:txBody>
      </p:sp>
      <p:pic>
        <p:nvPicPr>
          <p:cNvPr id="214" name="Google Shape;214;p21"/>
          <p:cNvPicPr preferRelativeResize="0"/>
          <p:nvPr/>
        </p:nvPicPr>
        <p:blipFill rotWithShape="1">
          <a:blip r:embed="rId4">
            <a:alphaModFix/>
          </a:blip>
          <a:srcRect t="4347" b="6875"/>
          <a:stretch/>
        </p:blipFill>
        <p:spPr>
          <a:xfrm>
            <a:off x="4480560" y="1393424"/>
            <a:ext cx="4624915" cy="324715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INTERVIEWING AND ACTIVE LISTENING COMPRISES OF</a:t>
            </a:r>
            <a:endParaRPr/>
          </a:p>
        </p:txBody>
      </p:sp>
      <p:sp>
        <p:nvSpPr>
          <p:cNvPr id="220" name="Google Shape;220;p22"/>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Articulation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Attentiveness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Conscientiousness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Consideration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Empathy</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Encouragement</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Intuition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Listening</a:t>
            </a:r>
            <a:endParaRPr/>
          </a:p>
          <a:p>
            <a:pPr marL="457200" lvl="0" indent="-342900" algn="l" rtl="0">
              <a:lnSpc>
                <a:spcPct val="100000"/>
              </a:lnSpc>
              <a:spcBef>
                <a:spcPts val="600"/>
              </a:spcBef>
              <a:spcAft>
                <a:spcPts val="0"/>
              </a:spcAft>
              <a:buSzPts val="1800"/>
              <a:buFont typeface="Arial"/>
              <a:buChar char="•"/>
            </a:pPr>
            <a:r>
              <a:rPr lang="en" b="0" i="0" u="sng" strike="noStrike">
                <a:solidFill>
                  <a:srgbClr val="246FC8"/>
                </a:solidFill>
                <a:latin typeface="Rubik"/>
                <a:ea typeface="Rubik"/>
                <a:cs typeface="Rubik"/>
                <a:sym typeface="Rubik"/>
                <a:hlinkClick r:id="rId3">
                  <a:extLst>
                    <a:ext uri="{A12FA001-AC4F-418D-AE19-62706E023703}">
                      <ahyp:hlinkClr xmlns:ahyp="http://schemas.microsoft.com/office/drawing/2018/hyperlinkcolor" val="tx"/>
                    </a:ext>
                  </a:extLst>
                </a:hlinkClick>
              </a:rPr>
              <a:t>Negotiation</a:t>
            </a:r>
            <a:endParaRPr b="0" i="0">
              <a:solidFill>
                <a:srgbClr val="222222"/>
              </a:solidFill>
              <a:latin typeface="Rubik"/>
              <a:ea typeface="Rubik"/>
              <a:cs typeface="Rubik"/>
              <a:sym typeface="Rubik"/>
            </a:endParaRPr>
          </a:p>
          <a:p>
            <a:pPr marL="457200" lvl="0" indent="-228600" algn="l" rtl="0">
              <a:lnSpc>
                <a:spcPct val="100000"/>
              </a:lnSpc>
              <a:spcBef>
                <a:spcPts val="600"/>
              </a:spcBef>
              <a:spcAft>
                <a:spcPts val="0"/>
              </a:spcAft>
              <a:buSzPts val="1800"/>
              <a:buNone/>
            </a:pPr>
            <a:endParaRPr/>
          </a:p>
        </p:txBody>
      </p:sp>
      <p:sp>
        <p:nvSpPr>
          <p:cNvPr id="221" name="Google Shape;221;p22"/>
          <p:cNvSpPr txBox="1">
            <a:spLocks noGrp="1"/>
          </p:cNvSpPr>
          <p:nvPr>
            <p:ph type="body" idx="2"/>
          </p:nvPr>
        </p:nvSpPr>
        <p:spPr>
          <a:xfrm>
            <a:off x="3321088"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Respect</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Sense of Humor</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Sincerity</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Socializing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Understanding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Verbal Communication</a:t>
            </a:r>
            <a:endParaRPr/>
          </a:p>
          <a:p>
            <a:pPr marL="457200" lvl="0" indent="-228600" algn="l" rtl="0">
              <a:lnSpc>
                <a:spcPct val="100000"/>
              </a:lnSpc>
              <a:spcBef>
                <a:spcPts val="600"/>
              </a:spcBef>
              <a:spcAft>
                <a:spcPts val="0"/>
              </a:spcAft>
              <a:buSzPts val="1800"/>
              <a:buNone/>
            </a:pPr>
            <a:endParaRPr/>
          </a:p>
        </p:txBody>
      </p:sp>
      <p:sp>
        <p:nvSpPr>
          <p:cNvPr id="222" name="Google Shape;222;p22"/>
          <p:cNvSpPr txBox="1">
            <a:spLocks noGrp="1"/>
          </p:cNvSpPr>
          <p:nvPr>
            <p:ph type="body" idx="3"/>
          </p:nvPr>
        </p:nvSpPr>
        <p:spPr>
          <a:xfrm>
            <a:off x="5950975"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Nonverbal Communication</a:t>
            </a:r>
            <a:endParaRPr/>
          </a:p>
          <a:p>
            <a:pPr marL="457200" lvl="0" indent="-342900" algn="l" rtl="0">
              <a:lnSpc>
                <a:spcPct val="100000"/>
              </a:lnSpc>
              <a:spcBef>
                <a:spcPts val="600"/>
              </a:spcBef>
              <a:spcAft>
                <a:spcPts val="0"/>
              </a:spcAft>
              <a:buSzPts val="1800"/>
              <a:buFont typeface="Arial"/>
              <a:buChar char="•"/>
            </a:pPr>
            <a:r>
              <a:rPr lang="en" b="0" i="0" u="sng" strike="noStrike">
                <a:solidFill>
                  <a:srgbClr val="246FC8"/>
                </a:solidFill>
                <a:latin typeface="Rubik"/>
                <a:ea typeface="Rubik"/>
                <a:cs typeface="Rubik"/>
                <a:sym typeface="Rubik"/>
                <a:hlinkClick r:id="rId4">
                  <a:extLst>
                    <a:ext uri="{A12FA001-AC4F-418D-AE19-62706E023703}">
                      <ahyp:hlinkClr xmlns:ahyp="http://schemas.microsoft.com/office/drawing/2018/hyperlinkcolor" val="tx"/>
                    </a:ext>
                  </a:extLst>
                </a:hlinkClick>
              </a:rPr>
              <a:t>Persuasion</a:t>
            </a:r>
            <a:endParaRPr b="0" i="0">
              <a:solidFill>
                <a:srgbClr val="222222"/>
              </a:solidFill>
              <a:latin typeface="Rubik"/>
              <a:ea typeface="Rubik"/>
              <a:cs typeface="Rubik"/>
              <a:sym typeface="Rubik"/>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Prediction</a:t>
            </a:r>
            <a:endParaRPr/>
          </a:p>
          <a:p>
            <a:pPr marL="457200" lvl="0" indent="-342900" algn="l" rtl="0">
              <a:lnSpc>
                <a:spcPct val="100000"/>
              </a:lnSpc>
              <a:spcBef>
                <a:spcPts val="600"/>
              </a:spcBef>
              <a:spcAft>
                <a:spcPts val="0"/>
              </a:spcAft>
              <a:buSzPts val="1800"/>
              <a:buFont typeface="Arial"/>
              <a:buChar char="•"/>
            </a:pPr>
            <a:r>
              <a:rPr lang="en" b="0" i="0" u="sng" strike="noStrike">
                <a:solidFill>
                  <a:srgbClr val="246FC8"/>
                </a:solidFill>
                <a:latin typeface="Rubik"/>
                <a:ea typeface="Rubik"/>
                <a:cs typeface="Rubik"/>
                <a:sym typeface="Rubik"/>
                <a:hlinkClick r:id="rId5">
                  <a:extLst>
                    <a:ext uri="{A12FA001-AC4F-418D-AE19-62706E023703}">
                      <ahyp:hlinkClr xmlns:ahyp="http://schemas.microsoft.com/office/drawing/2018/hyperlinkcolor" val="tx"/>
                    </a:ext>
                  </a:extLst>
                </a:hlinkClick>
              </a:rPr>
              <a:t>Presentation</a:t>
            </a:r>
            <a:endParaRPr b="0" i="0">
              <a:solidFill>
                <a:srgbClr val="222222"/>
              </a:solidFill>
              <a:latin typeface="Rubik"/>
              <a:ea typeface="Rubik"/>
              <a:cs typeface="Rubik"/>
              <a:sym typeface="Rubik"/>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Professionalism</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Relationship Building</a:t>
            </a:r>
            <a:endParaRPr/>
          </a:p>
          <a:p>
            <a:pPr marL="457200" lvl="0" indent="-228600" algn="l" rtl="0">
              <a:lnSpc>
                <a:spcPct val="100000"/>
              </a:lnSpc>
              <a:spcBef>
                <a:spcPts val="600"/>
              </a:spcBef>
              <a:spcAft>
                <a:spcPts val="0"/>
              </a:spcAft>
              <a:buSzPts val="1800"/>
              <a:buNone/>
            </a:pPr>
            <a:endParaRPr/>
          </a:p>
        </p:txBody>
      </p:sp>
      <p:sp>
        <p:nvSpPr>
          <p:cNvPr id="223" name="Google Shape;223;p22"/>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sz="4800"/>
              <a:t>INDEX</a:t>
            </a:r>
            <a:endParaRPr sz="4800"/>
          </a:p>
        </p:txBody>
      </p:sp>
      <p:sp>
        <p:nvSpPr>
          <p:cNvPr id="68" name="Google Shape;68;p2"/>
          <p:cNvSpPr txBox="1"/>
          <p:nvPr/>
        </p:nvSpPr>
        <p:spPr>
          <a:xfrm>
            <a:off x="691200" y="1542994"/>
            <a:ext cx="5709600" cy="360050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Clr>
                <a:srgbClr val="000000"/>
              </a:buClr>
              <a:buSzPts val="1200"/>
              <a:buFont typeface="Arial"/>
              <a:buNone/>
            </a:pPr>
            <a:endParaRPr sz="1200" b="0" i="0" u="none" strike="noStrike" cap="none">
              <a:solidFill>
                <a:srgbClr val="454F5B"/>
              </a:solidFill>
              <a:latin typeface="Montserrat"/>
              <a:ea typeface="Montserrat"/>
              <a:cs typeface="Montserrat"/>
              <a:sym typeface="Montserrat"/>
            </a:endParaRPr>
          </a:p>
          <a:p>
            <a:pPr marL="171450" marR="0" lvl="0" indent="-101600" algn="l" rtl="0">
              <a:lnSpc>
                <a:spcPct val="100000"/>
              </a:lnSpc>
              <a:spcBef>
                <a:spcPts val="600"/>
              </a:spcBef>
              <a:spcAft>
                <a:spcPts val="0"/>
              </a:spcAft>
              <a:buClr>
                <a:schemeClr val="dk1"/>
              </a:buClr>
              <a:buSzPts val="1100"/>
              <a:buFont typeface="Arial"/>
              <a:buNone/>
            </a:pPr>
            <a:endParaRPr sz="1800" b="1" i="0" u="none" strike="noStrike" cap="none">
              <a:solidFill>
                <a:srgbClr val="454F5B"/>
              </a:solidFill>
              <a:latin typeface="Montserrat"/>
              <a:ea typeface="Montserrat"/>
              <a:cs typeface="Montserrat"/>
              <a:sym typeface="Montserrat"/>
            </a:endParaRPr>
          </a:p>
          <a:p>
            <a:pPr marL="171450" marR="0" lvl="0" indent="-171450" algn="l" rtl="0">
              <a:lnSpc>
                <a:spcPct val="100000"/>
              </a:lnSpc>
              <a:spcBef>
                <a:spcPts val="600"/>
              </a:spcBef>
              <a:spcAft>
                <a:spcPts val="0"/>
              </a:spcAft>
              <a:buClr>
                <a:srgbClr val="000000"/>
              </a:buClr>
              <a:buSzPts val="1800"/>
              <a:buFont typeface="Arial"/>
              <a:buChar char="•"/>
            </a:pPr>
            <a:r>
              <a:rPr lang="en" sz="1800" b="1" i="0" u="none" strike="noStrike" cap="none">
                <a:solidFill>
                  <a:srgbClr val="454F5B"/>
                </a:solidFill>
                <a:latin typeface="Montserrat"/>
                <a:ea typeface="Montserrat"/>
                <a:cs typeface="Montserrat"/>
                <a:sym typeface="Montserrat"/>
              </a:rPr>
              <a:t>INTERPERSONAL COMMUNICATION</a:t>
            </a:r>
            <a:endParaRPr/>
          </a:p>
          <a:p>
            <a:pPr marL="171450" marR="0" lvl="0" indent="-171450" algn="l" rtl="0">
              <a:lnSpc>
                <a:spcPct val="100000"/>
              </a:lnSpc>
              <a:spcBef>
                <a:spcPts val="600"/>
              </a:spcBef>
              <a:spcAft>
                <a:spcPts val="0"/>
              </a:spcAft>
              <a:buClr>
                <a:srgbClr val="000000"/>
              </a:buClr>
              <a:buSzPts val="1800"/>
              <a:buFont typeface="Arial"/>
              <a:buChar char="•"/>
            </a:pPr>
            <a:r>
              <a:rPr lang="en" sz="1800" b="1" i="0" u="none" strike="noStrike" cap="none">
                <a:solidFill>
                  <a:srgbClr val="454F5B"/>
                </a:solidFill>
                <a:latin typeface="Montserrat"/>
                <a:ea typeface="Montserrat"/>
                <a:cs typeface="Montserrat"/>
                <a:sym typeface="Montserrat"/>
              </a:rPr>
              <a:t>LISTENING</a:t>
            </a:r>
            <a:endParaRPr/>
          </a:p>
          <a:p>
            <a:pPr marL="171450" marR="0" lvl="0" indent="-171450" algn="l" rtl="0">
              <a:lnSpc>
                <a:spcPct val="100000"/>
              </a:lnSpc>
              <a:spcBef>
                <a:spcPts val="600"/>
              </a:spcBef>
              <a:spcAft>
                <a:spcPts val="0"/>
              </a:spcAft>
              <a:buClr>
                <a:srgbClr val="000000"/>
              </a:buClr>
              <a:buSzPts val="1800"/>
              <a:buFont typeface="Arial"/>
              <a:buChar char="•"/>
            </a:pPr>
            <a:r>
              <a:rPr lang="en" sz="1800" b="1" i="0" u="none" strike="noStrike" cap="none">
                <a:solidFill>
                  <a:srgbClr val="454F5B"/>
                </a:solidFill>
                <a:latin typeface="Montserrat"/>
                <a:ea typeface="Montserrat"/>
                <a:cs typeface="Montserrat"/>
                <a:sym typeface="Montserrat"/>
              </a:rPr>
              <a:t>PERSUASION</a:t>
            </a:r>
            <a:endParaRPr/>
          </a:p>
          <a:p>
            <a:pPr marL="171450" marR="0" lvl="0" indent="-171450" algn="l" rtl="0">
              <a:lnSpc>
                <a:spcPct val="100000"/>
              </a:lnSpc>
              <a:spcBef>
                <a:spcPts val="600"/>
              </a:spcBef>
              <a:spcAft>
                <a:spcPts val="0"/>
              </a:spcAft>
              <a:buClr>
                <a:srgbClr val="000000"/>
              </a:buClr>
              <a:buSzPts val="1800"/>
              <a:buFont typeface="Arial"/>
              <a:buChar char="•"/>
            </a:pPr>
            <a:r>
              <a:rPr lang="en" sz="1800" b="1" i="0" u="none" strike="noStrike" cap="none">
                <a:solidFill>
                  <a:srgbClr val="454F5B"/>
                </a:solidFill>
                <a:latin typeface="Montserrat"/>
                <a:ea typeface="Montserrat"/>
                <a:cs typeface="Montserrat"/>
                <a:sym typeface="Montserrat"/>
              </a:rPr>
              <a:t>NEGOTIATION</a:t>
            </a:r>
            <a:endParaRPr/>
          </a:p>
          <a:p>
            <a:pPr marL="171450" marR="0" lvl="0" indent="-171450" algn="l" rtl="0">
              <a:lnSpc>
                <a:spcPct val="100000"/>
              </a:lnSpc>
              <a:spcBef>
                <a:spcPts val="600"/>
              </a:spcBef>
              <a:spcAft>
                <a:spcPts val="0"/>
              </a:spcAft>
              <a:buClr>
                <a:srgbClr val="000000"/>
              </a:buClr>
              <a:buSzPts val="1800"/>
              <a:buFont typeface="Arial"/>
              <a:buChar char="•"/>
            </a:pPr>
            <a:r>
              <a:rPr lang="en" sz="1800" b="1" i="0" u="none" strike="noStrike" cap="none">
                <a:solidFill>
                  <a:srgbClr val="454F5B"/>
                </a:solidFill>
                <a:latin typeface="Montserrat"/>
                <a:ea typeface="Montserrat"/>
                <a:cs typeface="Montserrat"/>
                <a:sym typeface="Montserrat"/>
              </a:rPr>
              <a:t>COMMUNICATING BAD NEWS AND GOOD NEWS/MESSAGES.</a:t>
            </a:r>
            <a:endParaRPr/>
          </a:p>
          <a:p>
            <a:pPr marL="171450" marR="0" lvl="0" indent="-171450" algn="l" rtl="0">
              <a:lnSpc>
                <a:spcPct val="100000"/>
              </a:lnSpc>
              <a:spcBef>
                <a:spcPts val="600"/>
              </a:spcBef>
              <a:spcAft>
                <a:spcPts val="0"/>
              </a:spcAft>
              <a:buClr>
                <a:srgbClr val="000000"/>
              </a:buClr>
              <a:buSzPts val="1800"/>
              <a:buFont typeface="Arial"/>
              <a:buChar char="•"/>
            </a:pPr>
            <a:r>
              <a:rPr lang="en" sz="1800" b="1" i="0" u="none" strike="noStrike" cap="none">
                <a:solidFill>
                  <a:srgbClr val="454F5B"/>
                </a:solidFill>
                <a:latin typeface="Montserrat"/>
                <a:ea typeface="Montserrat"/>
                <a:cs typeface="Montserrat"/>
                <a:sym typeface="Montserrat"/>
              </a:rPr>
              <a:t>COMMUNICATING IN GLOBAL WORLD</a:t>
            </a:r>
            <a:endParaRPr/>
          </a:p>
          <a:p>
            <a:pPr marL="0" marR="0" lvl="0" indent="0" algn="l" rtl="0">
              <a:lnSpc>
                <a:spcPct val="100000"/>
              </a:lnSpc>
              <a:spcBef>
                <a:spcPts val="600"/>
              </a:spcBef>
              <a:spcAft>
                <a:spcPts val="0"/>
              </a:spcAft>
              <a:buClr>
                <a:srgbClr val="000000"/>
              </a:buClr>
              <a:buSzPts val="1200"/>
              <a:buFont typeface="Arial"/>
              <a:buNone/>
            </a:pPr>
            <a:endParaRPr sz="1200" b="0" i="0" u="none" strike="noStrike" cap="none">
              <a:solidFill>
                <a:srgbClr val="454F5B"/>
              </a:solidFill>
              <a:latin typeface="Montserrat"/>
              <a:ea typeface="Montserrat"/>
              <a:cs typeface="Montserrat"/>
              <a:sym typeface="Montserrat"/>
            </a:endParaRPr>
          </a:p>
        </p:txBody>
      </p:sp>
      <p:sp>
        <p:nvSpPr>
          <p:cNvPr id="69" name="Google Shape;69;p2"/>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3"/>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20</a:t>
            </a:fld>
            <a:endParaRPr/>
          </a:p>
        </p:txBody>
      </p:sp>
      <p:pic>
        <p:nvPicPr>
          <p:cNvPr id="229" name="Google Shape;229;p23"/>
          <p:cNvPicPr preferRelativeResize="0"/>
          <p:nvPr/>
        </p:nvPicPr>
        <p:blipFill rotWithShape="1">
          <a:blip r:embed="rId3">
            <a:alphaModFix/>
          </a:blip>
          <a:srcRect/>
          <a:stretch/>
        </p:blipFill>
        <p:spPr>
          <a:xfrm>
            <a:off x="2019714" y="0"/>
            <a:ext cx="5844126"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4"/>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21</a:t>
            </a:fld>
            <a:endParaRPr/>
          </a:p>
        </p:txBody>
      </p:sp>
      <p:pic>
        <p:nvPicPr>
          <p:cNvPr id="235" name="Google Shape;235;p24" descr="Effective Listening Skills - How to improve your listening skills"/>
          <p:cNvPicPr preferRelativeResize="0"/>
          <p:nvPr/>
        </p:nvPicPr>
        <p:blipFill rotWithShape="1">
          <a:blip r:embed="rId3">
            <a:alphaModFix/>
          </a:blip>
          <a:srcRect/>
          <a:stretch/>
        </p:blipFill>
        <p:spPr>
          <a:xfrm>
            <a:off x="2684463" y="375589"/>
            <a:ext cx="5547042" cy="45373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5"/>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EMPATHY</a:t>
            </a:r>
            <a:endParaRPr/>
          </a:p>
        </p:txBody>
      </p:sp>
      <p:sp>
        <p:nvSpPr>
          <p:cNvPr id="241" name="Google Shape;241;p25"/>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 b="0" i="0">
                <a:solidFill>
                  <a:srgbClr val="222222"/>
                </a:solidFill>
                <a:latin typeface="Rubik"/>
                <a:ea typeface="Rubik"/>
                <a:cs typeface="Rubik"/>
                <a:sym typeface="Rubik"/>
              </a:rPr>
              <a:t>A mediator might encourage empathy by asking employees in conflict to each describe how the other might be feeling and thinking, and how the situation might look to the other party.</a:t>
            </a:r>
            <a:endParaRPr/>
          </a:p>
          <a:p>
            <a:pPr marL="457200" lvl="0" indent="-228600" algn="l" rtl="0">
              <a:lnSpc>
                <a:spcPct val="100000"/>
              </a:lnSpc>
              <a:spcBef>
                <a:spcPts val="600"/>
              </a:spcBef>
              <a:spcAft>
                <a:spcPts val="0"/>
              </a:spcAft>
              <a:buSzPts val="1800"/>
              <a:buNone/>
            </a:pPr>
            <a:endParaRPr/>
          </a:p>
        </p:txBody>
      </p:sp>
      <p:sp>
        <p:nvSpPr>
          <p:cNvPr id="242" name="Google Shape;242;p25"/>
          <p:cNvSpPr txBox="1">
            <a:spLocks noGrp="1"/>
          </p:cNvSpPr>
          <p:nvPr>
            <p:ph type="body" idx="2"/>
          </p:nvPr>
        </p:nvSpPr>
        <p:spPr>
          <a:xfrm>
            <a:off x="6483388" y="152617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 b="0" i="0">
                <a:solidFill>
                  <a:srgbClr val="222222"/>
                </a:solidFill>
                <a:latin typeface="Rubik"/>
                <a:ea typeface="Rubik"/>
                <a:cs typeface="Rubik"/>
                <a:sym typeface="Rubik"/>
              </a:rPr>
              <a:t>Empathy is also an important skill for mediators, who must be able to understand each party’s perspective, without necessarily agreeing with either.</a:t>
            </a:r>
            <a:endParaRPr/>
          </a:p>
          <a:p>
            <a:pPr marL="457200" lvl="0" indent="-228600" algn="l" rtl="0">
              <a:lnSpc>
                <a:spcPct val="100000"/>
              </a:lnSpc>
              <a:spcBef>
                <a:spcPts val="600"/>
              </a:spcBef>
              <a:spcAft>
                <a:spcPts val="0"/>
              </a:spcAft>
              <a:buSzPts val="1800"/>
              <a:buNone/>
            </a:pPr>
            <a:endParaRPr/>
          </a:p>
        </p:txBody>
      </p:sp>
      <p:sp>
        <p:nvSpPr>
          <p:cNvPr id="243" name="Google Shape;243;p25"/>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22</a:t>
            </a:fld>
            <a:endParaRPr/>
          </a:p>
        </p:txBody>
      </p:sp>
      <p:sp>
        <p:nvSpPr>
          <p:cNvPr id="244" name="Google Shape;244;p25"/>
          <p:cNvSpPr/>
          <p:nvPr/>
        </p:nvSpPr>
        <p:spPr>
          <a:xfrm>
            <a:off x="3093720" y="1491885"/>
            <a:ext cx="3557308" cy="2682239"/>
          </a:xfrm>
          <a:prstGeom prst="rect">
            <a:avLst/>
          </a:prstGeom>
          <a:noFill/>
          <a:ln>
            <a:no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6"/>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PRACTICES FOR EMPATHY</a:t>
            </a:r>
            <a:endParaRPr/>
          </a:p>
        </p:txBody>
      </p:sp>
      <p:sp>
        <p:nvSpPr>
          <p:cNvPr id="250" name="Google Shape;250;p26"/>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Asking for Feedback</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Building Trust</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Compassion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Inclusion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Giving Feedback</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Handling Difficult Personalities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Managing Emotions</a:t>
            </a:r>
            <a:endParaRPr/>
          </a:p>
          <a:p>
            <a:pPr marL="457200" lvl="0" indent="-228600" algn="l" rtl="0">
              <a:lnSpc>
                <a:spcPct val="100000"/>
              </a:lnSpc>
              <a:spcBef>
                <a:spcPts val="600"/>
              </a:spcBef>
              <a:spcAft>
                <a:spcPts val="0"/>
              </a:spcAft>
              <a:buSzPts val="1800"/>
              <a:buNone/>
            </a:pPr>
            <a:endParaRPr/>
          </a:p>
        </p:txBody>
      </p:sp>
      <p:sp>
        <p:nvSpPr>
          <p:cNvPr id="251" name="Google Shape;251;p26"/>
          <p:cNvSpPr txBox="1">
            <a:spLocks noGrp="1"/>
          </p:cNvSpPr>
          <p:nvPr>
            <p:ph type="body" idx="2"/>
          </p:nvPr>
        </p:nvSpPr>
        <p:spPr>
          <a:xfrm>
            <a:off x="3321087" y="1379670"/>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High Emotional Intelligence</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Identifying Nonverbal Cues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Recognizing Differences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Understanding Different Viewpoints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Interpersonal skills</a:t>
            </a:r>
            <a:endParaRPr/>
          </a:p>
          <a:p>
            <a:pPr marL="457200" lvl="0" indent="-228600" algn="l" rtl="0">
              <a:lnSpc>
                <a:spcPct val="100000"/>
              </a:lnSpc>
              <a:spcBef>
                <a:spcPts val="600"/>
              </a:spcBef>
              <a:spcAft>
                <a:spcPts val="0"/>
              </a:spcAft>
              <a:buSzPts val="1800"/>
              <a:buNone/>
            </a:pPr>
            <a:endParaRPr/>
          </a:p>
        </p:txBody>
      </p:sp>
      <p:sp>
        <p:nvSpPr>
          <p:cNvPr id="252" name="Google Shape;252;p26"/>
          <p:cNvSpPr txBox="1">
            <a:spLocks noGrp="1"/>
          </p:cNvSpPr>
          <p:nvPr>
            <p:ph type="body" idx="3"/>
          </p:nvPr>
        </p:nvSpPr>
        <p:spPr>
          <a:xfrm>
            <a:off x="5950975"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Patience</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Personable</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Self-Awareness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Self-Control</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Trustworthiness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Welcoming Opinions</a:t>
            </a:r>
            <a:endParaRPr/>
          </a:p>
          <a:p>
            <a:pPr marL="457200" lvl="0" indent="-228600" algn="l" rtl="0">
              <a:lnSpc>
                <a:spcPct val="100000"/>
              </a:lnSpc>
              <a:spcBef>
                <a:spcPts val="600"/>
              </a:spcBef>
              <a:spcAft>
                <a:spcPts val="0"/>
              </a:spcAft>
              <a:buSzPts val="1800"/>
              <a:buNone/>
            </a:pPr>
            <a:endParaRPr/>
          </a:p>
        </p:txBody>
      </p:sp>
      <p:sp>
        <p:nvSpPr>
          <p:cNvPr id="253" name="Google Shape;253;p26"/>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7"/>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24</a:t>
            </a:fld>
            <a:endParaRPr/>
          </a:p>
        </p:txBody>
      </p:sp>
      <p:pic>
        <p:nvPicPr>
          <p:cNvPr id="259" name="Google Shape;259;p27"/>
          <p:cNvPicPr preferRelativeResize="0"/>
          <p:nvPr/>
        </p:nvPicPr>
        <p:blipFill rotWithShape="1">
          <a:blip r:embed="rId3">
            <a:alphaModFix/>
          </a:blip>
          <a:srcRect/>
          <a:stretch/>
        </p:blipFill>
        <p:spPr>
          <a:xfrm>
            <a:off x="458402" y="137143"/>
            <a:ext cx="8372723" cy="486921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8"/>
          <p:cNvSpPr txBox="1">
            <a:spLocks noGrp="1"/>
          </p:cNvSpPr>
          <p:nvPr>
            <p:ph type="body" idx="2"/>
          </p:nvPr>
        </p:nvSpPr>
        <p:spPr>
          <a:xfrm>
            <a:off x="3321088"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
              <a:t>=</a:t>
            </a:r>
            <a:endParaRPr/>
          </a:p>
        </p:txBody>
      </p:sp>
      <p:sp>
        <p:nvSpPr>
          <p:cNvPr id="265" name="Google Shape;265;p28"/>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25</a:t>
            </a:fld>
            <a:endParaRPr/>
          </a:p>
        </p:txBody>
      </p:sp>
      <p:pic>
        <p:nvPicPr>
          <p:cNvPr id="266" name="Google Shape;266;p28"/>
          <p:cNvPicPr preferRelativeResize="0"/>
          <p:nvPr/>
        </p:nvPicPr>
        <p:blipFill rotWithShape="1">
          <a:blip r:embed="rId3">
            <a:alphaModFix/>
          </a:blip>
          <a:srcRect b="4663"/>
          <a:stretch/>
        </p:blipFill>
        <p:spPr>
          <a:xfrm>
            <a:off x="701039" y="112200"/>
            <a:ext cx="7553325" cy="480073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9"/>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26</a:t>
            </a:fld>
            <a:endParaRPr/>
          </a:p>
        </p:txBody>
      </p:sp>
      <p:pic>
        <p:nvPicPr>
          <p:cNvPr id="272" name="Google Shape;272;p29"/>
          <p:cNvPicPr preferRelativeResize="0"/>
          <p:nvPr/>
        </p:nvPicPr>
        <p:blipFill rotWithShape="1">
          <a:blip r:embed="rId3">
            <a:alphaModFix/>
          </a:blip>
          <a:srcRect/>
          <a:stretch/>
        </p:blipFill>
        <p:spPr>
          <a:xfrm>
            <a:off x="2503170" y="1183004"/>
            <a:ext cx="4429616" cy="3305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0"/>
          <p:cNvSpPr txBox="1">
            <a:spLocks noGrp="1"/>
          </p:cNvSpPr>
          <p:nvPr>
            <p:ph type="title"/>
          </p:nvPr>
        </p:nvSpPr>
        <p:spPr>
          <a:xfrm>
            <a:off x="691200" y="254745"/>
            <a:ext cx="82623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LET’S SEE HOW EMPATHETIC YOU ARE.</a:t>
            </a:r>
            <a:endParaRPr/>
          </a:p>
        </p:txBody>
      </p:sp>
      <p:sp>
        <p:nvSpPr>
          <p:cNvPr id="278" name="Google Shape;278;p30"/>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27</a:t>
            </a:fld>
            <a:endParaRPr/>
          </a:p>
        </p:txBody>
      </p:sp>
      <p:pic>
        <p:nvPicPr>
          <p:cNvPr id="279" name="Google Shape;279;p30"/>
          <p:cNvPicPr preferRelativeResize="0"/>
          <p:nvPr/>
        </p:nvPicPr>
        <p:blipFill rotWithShape="1">
          <a:blip r:embed="rId3">
            <a:alphaModFix/>
          </a:blip>
          <a:srcRect l="23206"/>
          <a:stretch/>
        </p:blipFill>
        <p:spPr>
          <a:xfrm>
            <a:off x="373379" y="748245"/>
            <a:ext cx="6217435" cy="4252093"/>
          </a:xfrm>
          <a:prstGeom prst="rect">
            <a:avLst/>
          </a:prstGeom>
          <a:noFill/>
          <a:ln>
            <a:noFill/>
          </a:ln>
        </p:spPr>
      </p:pic>
      <p:sp>
        <p:nvSpPr>
          <p:cNvPr id="280" name="Google Shape;280;p30"/>
          <p:cNvSpPr/>
          <p:nvPr/>
        </p:nvSpPr>
        <p:spPr>
          <a:xfrm>
            <a:off x="6842760" y="1264920"/>
            <a:ext cx="1874520" cy="1424940"/>
          </a:xfrm>
          <a:prstGeom prst="flowChartAlternateProcess">
            <a:avLst/>
          </a:prstGeom>
          <a:solidFill>
            <a:schemeClr val="lt1"/>
          </a:solidFill>
          <a:ln w="254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800" b="0" i="0" u="none" strike="noStrike" cap="none">
                <a:solidFill>
                  <a:schemeClr val="dk1"/>
                </a:solidFill>
                <a:latin typeface="Arial"/>
                <a:ea typeface="Arial"/>
                <a:cs typeface="Arial"/>
                <a:sym typeface="Arial"/>
              </a:rPr>
              <a:t>Answer in</a:t>
            </a:r>
            <a:endParaRPr/>
          </a:p>
          <a:p>
            <a:pPr marL="0" marR="0" lvl="0" indent="0" algn="ctr" rtl="0">
              <a:lnSpc>
                <a:spcPct val="100000"/>
              </a:lnSpc>
              <a:spcBef>
                <a:spcPts val="0"/>
              </a:spcBef>
              <a:spcAft>
                <a:spcPts val="0"/>
              </a:spcAft>
              <a:buNone/>
            </a:pPr>
            <a:r>
              <a:rPr lang="en" sz="1800" b="0" i="0" u="none" strike="noStrike" cap="none">
                <a:solidFill>
                  <a:schemeClr val="dk1"/>
                </a:solidFill>
                <a:latin typeface="Arial"/>
                <a:ea typeface="Arial"/>
                <a:cs typeface="Arial"/>
                <a:sym typeface="Arial"/>
              </a:rPr>
              <a:t>YES</a:t>
            </a:r>
            <a:endParaRPr/>
          </a:p>
          <a:p>
            <a:pPr marL="0" marR="0" lvl="0" indent="0" algn="ctr" rtl="0">
              <a:lnSpc>
                <a:spcPct val="100000"/>
              </a:lnSpc>
              <a:spcBef>
                <a:spcPts val="0"/>
              </a:spcBef>
              <a:spcAft>
                <a:spcPts val="0"/>
              </a:spcAft>
              <a:buNone/>
            </a:pPr>
            <a:r>
              <a:rPr lang="en" sz="1800" b="0" i="0" u="none" strike="noStrike" cap="none">
                <a:solidFill>
                  <a:schemeClr val="dk1"/>
                </a:solidFill>
                <a:latin typeface="Arial"/>
                <a:ea typeface="Arial"/>
                <a:cs typeface="Arial"/>
                <a:sym typeface="Arial"/>
              </a:rPr>
              <a:t>OR</a:t>
            </a:r>
            <a:endParaRPr/>
          </a:p>
          <a:p>
            <a:pPr marL="0" marR="0" lvl="0" indent="0" algn="ctr" rtl="0">
              <a:lnSpc>
                <a:spcPct val="100000"/>
              </a:lnSpc>
              <a:spcBef>
                <a:spcPts val="0"/>
              </a:spcBef>
              <a:spcAft>
                <a:spcPts val="0"/>
              </a:spcAft>
              <a:buNone/>
            </a:pPr>
            <a:r>
              <a:rPr lang="en" sz="1800" b="0" i="0" u="none" strike="noStrike" cap="none">
                <a:solidFill>
                  <a:schemeClr val="dk1"/>
                </a:solidFill>
                <a:latin typeface="Arial"/>
                <a:ea typeface="Arial"/>
                <a:cs typeface="Arial"/>
                <a:sym typeface="Arial"/>
              </a:rPr>
              <a:t>NO</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28</a:t>
            </a:fld>
            <a:endParaRPr/>
          </a:p>
        </p:txBody>
      </p:sp>
      <p:pic>
        <p:nvPicPr>
          <p:cNvPr id="286" name="Google Shape;286;p31"/>
          <p:cNvPicPr preferRelativeResize="0"/>
          <p:nvPr/>
        </p:nvPicPr>
        <p:blipFill rotWithShape="1">
          <a:blip r:embed="rId3">
            <a:alphaModFix/>
          </a:blip>
          <a:srcRect/>
          <a:stretch/>
        </p:blipFill>
        <p:spPr>
          <a:xfrm>
            <a:off x="734875" y="512383"/>
            <a:ext cx="8096250" cy="4400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FACILITATION</a:t>
            </a:r>
            <a:endParaRPr/>
          </a:p>
        </p:txBody>
      </p:sp>
      <p:sp>
        <p:nvSpPr>
          <p:cNvPr id="292" name="Google Shape;292;p32"/>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600"/>
              </a:spcBef>
              <a:spcAft>
                <a:spcPts val="0"/>
              </a:spcAft>
              <a:buSzPts val="1800"/>
              <a:buNone/>
            </a:pPr>
            <a:endParaRPr b="1" i="0">
              <a:solidFill>
                <a:srgbClr val="222222"/>
              </a:solidFill>
              <a:latin typeface="Rubik"/>
              <a:ea typeface="Rubik"/>
              <a:cs typeface="Rubik"/>
              <a:sym typeface="Rubik"/>
            </a:endParaRPr>
          </a:p>
          <a:p>
            <a:pPr marL="457200" lvl="0" indent="-342900" algn="l" rtl="0">
              <a:lnSpc>
                <a:spcPct val="100000"/>
              </a:lnSpc>
              <a:spcBef>
                <a:spcPts val="600"/>
              </a:spcBef>
              <a:spcAft>
                <a:spcPts val="0"/>
              </a:spcAft>
              <a:buSzPts val="1800"/>
              <a:buChar char="▣"/>
            </a:pPr>
            <a:r>
              <a:rPr lang="en" b="0" i="0">
                <a:solidFill>
                  <a:srgbClr val="222222"/>
                </a:solidFill>
                <a:latin typeface="Rubik"/>
                <a:ea typeface="Rubik"/>
                <a:cs typeface="Rubik"/>
                <a:sym typeface="Rubik"/>
              </a:rPr>
              <a:t>Managers of rival departments might facilitate a joint brainstorming session with their teams to generate solutions to ongoing points of conflict. </a:t>
            </a:r>
            <a:endParaRPr/>
          </a:p>
        </p:txBody>
      </p:sp>
      <p:sp>
        <p:nvSpPr>
          <p:cNvPr id="293" name="Google Shape;293;p32"/>
          <p:cNvSpPr txBox="1">
            <a:spLocks noGrp="1"/>
          </p:cNvSpPr>
          <p:nvPr>
            <p:ph type="body" idx="2"/>
          </p:nvPr>
        </p:nvSpPr>
        <p:spPr>
          <a:xfrm>
            <a:off x="3321150" y="1769233"/>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 b="0" i="0">
                <a:solidFill>
                  <a:srgbClr val="222222"/>
                </a:solidFill>
                <a:latin typeface="Rubik"/>
                <a:ea typeface="Rubik"/>
                <a:cs typeface="Rubik"/>
                <a:sym typeface="Rubik"/>
              </a:rPr>
              <a:t>Group facilitation techniques can also be used to avoid triggering conflict during group decision-making in the first place.</a:t>
            </a:r>
            <a:endParaRPr/>
          </a:p>
          <a:p>
            <a:pPr marL="457200" lvl="0" indent="-228600" algn="l" rtl="0">
              <a:lnSpc>
                <a:spcPct val="100000"/>
              </a:lnSpc>
              <a:spcBef>
                <a:spcPts val="600"/>
              </a:spcBef>
              <a:spcAft>
                <a:spcPts val="0"/>
              </a:spcAft>
              <a:buSzPts val="1800"/>
              <a:buNone/>
            </a:pPr>
            <a:endParaRPr/>
          </a:p>
        </p:txBody>
      </p:sp>
      <p:sp>
        <p:nvSpPr>
          <p:cNvPr id="294" name="Google Shape;294;p32"/>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3"/>
          <p:cNvSpPr txBox="1">
            <a:spLocks noGrp="1"/>
          </p:cNvSpPr>
          <p:nvPr>
            <p:ph type="ctrTitle"/>
          </p:nvPr>
        </p:nvSpPr>
        <p:spPr>
          <a:xfrm>
            <a:off x="396240" y="2897794"/>
            <a:ext cx="5128260" cy="1432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4000"/>
              <a:buNone/>
            </a:pPr>
            <a:r>
              <a:rPr lang="en" sz="9600">
                <a:solidFill>
                  <a:schemeClr val="accent2"/>
                </a:solidFill>
              </a:rPr>
              <a:t>1.</a:t>
            </a:r>
            <a:endParaRPr sz="9600">
              <a:solidFill>
                <a:schemeClr val="accent2"/>
              </a:solidFill>
            </a:endParaRPr>
          </a:p>
          <a:p>
            <a:pPr marL="0" lvl="0" indent="0" algn="r" rtl="0">
              <a:lnSpc>
                <a:spcPct val="100000"/>
              </a:lnSpc>
              <a:spcBef>
                <a:spcPts val="0"/>
              </a:spcBef>
              <a:spcAft>
                <a:spcPts val="0"/>
              </a:spcAft>
              <a:buSzPts val="4000"/>
              <a:buNone/>
            </a:pPr>
            <a:r>
              <a:rPr lang="en"/>
              <a:t>INTERPERSONAL COMMUNICATION</a:t>
            </a:r>
            <a:endParaRPr/>
          </a:p>
        </p:txBody>
      </p:sp>
      <p:sp>
        <p:nvSpPr>
          <p:cNvPr id="75" name="Google Shape;75;p3"/>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a:t>
            </a:fld>
            <a:endParaRPr/>
          </a:p>
        </p:txBody>
      </p:sp>
      <p:sp>
        <p:nvSpPr>
          <p:cNvPr id="76" name="Google Shape;76;p3"/>
          <p:cNvSpPr txBox="1">
            <a:spLocks noGrp="1"/>
          </p:cNvSpPr>
          <p:nvPr>
            <p:ph type="subTitle" idx="1"/>
          </p:nvPr>
        </p:nvSpPr>
        <p:spPr>
          <a:xfrm>
            <a:off x="6101100" y="2863389"/>
            <a:ext cx="2446500" cy="1432800"/>
          </a:xfrm>
          <a:prstGeom prst="rect">
            <a:avLst/>
          </a:prstGeom>
          <a:noFill/>
          <a:ln>
            <a:noFill/>
          </a:ln>
        </p:spPr>
        <p:txBody>
          <a:bodyPr spcFirstLastPara="1" wrap="square" lIns="91425" tIns="91425" rIns="91425" bIns="91425" anchor="b" anchorCtr="0">
            <a:noAutofit/>
          </a:bodyPr>
          <a:lstStyle/>
          <a:p>
            <a:pPr marL="457200" lvl="0" indent="-381000" algn="l" rtl="0">
              <a:lnSpc>
                <a:spcPct val="100000"/>
              </a:lnSpc>
              <a:spcBef>
                <a:spcPts val="0"/>
              </a:spcBef>
              <a:spcAft>
                <a:spcPts val="0"/>
              </a:spcAft>
              <a:buClr>
                <a:schemeClr val="accent4"/>
              </a:buClr>
              <a:buSzPts val="22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3"/>
          <p:cNvSpPr txBox="1">
            <a:spLocks noGrp="1"/>
          </p:cNvSpPr>
          <p:nvPr>
            <p:ph type="title"/>
          </p:nvPr>
        </p:nvSpPr>
        <p:spPr>
          <a:xfrm>
            <a:off x="114300" y="628125"/>
            <a:ext cx="90297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FACILITATION ALTOGETHER COMPRISES OF</a:t>
            </a:r>
            <a:endParaRPr/>
          </a:p>
        </p:txBody>
      </p:sp>
      <p:sp>
        <p:nvSpPr>
          <p:cNvPr id="300" name="Google Shape;300;p33"/>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Brainstorming</a:t>
            </a:r>
            <a:endParaRPr/>
          </a:p>
          <a:p>
            <a:pPr marL="457200" lvl="0" indent="-342900" algn="l" rtl="0">
              <a:lnSpc>
                <a:spcPct val="100000"/>
              </a:lnSpc>
              <a:spcBef>
                <a:spcPts val="600"/>
              </a:spcBef>
              <a:spcAft>
                <a:spcPts val="0"/>
              </a:spcAft>
              <a:buSzPts val="1800"/>
              <a:buFont typeface="Arial"/>
              <a:buChar char="•"/>
            </a:pPr>
            <a:r>
              <a:rPr lang="en" b="0" i="0" u="sng" strike="noStrike">
                <a:solidFill>
                  <a:srgbClr val="246FC8"/>
                </a:solidFill>
                <a:latin typeface="Rubik"/>
                <a:ea typeface="Rubik"/>
                <a:cs typeface="Rubik"/>
                <a:sym typeface="Rubik"/>
                <a:hlinkClick r:id="rId3">
                  <a:extLst>
                    <a:ext uri="{A12FA001-AC4F-418D-AE19-62706E023703}">
                      <ahyp:hlinkClr xmlns:ahyp="http://schemas.microsoft.com/office/drawing/2018/hyperlinkcolor" val="tx"/>
                    </a:ext>
                  </a:extLst>
                </a:hlinkClick>
              </a:rPr>
              <a:t>Collaboration</a:t>
            </a:r>
            <a:endParaRPr b="0" i="0">
              <a:solidFill>
                <a:srgbClr val="222222"/>
              </a:solidFill>
              <a:latin typeface="Rubik"/>
              <a:ea typeface="Rubik"/>
              <a:cs typeface="Rubik"/>
              <a:sym typeface="Rubik"/>
            </a:endParaRPr>
          </a:p>
          <a:p>
            <a:pPr marL="457200" lvl="0" indent="-342900" algn="l" rtl="0">
              <a:lnSpc>
                <a:spcPct val="100000"/>
              </a:lnSpc>
              <a:spcBef>
                <a:spcPts val="600"/>
              </a:spcBef>
              <a:spcAft>
                <a:spcPts val="0"/>
              </a:spcAft>
              <a:buSzPts val="1800"/>
              <a:buFont typeface="Arial"/>
              <a:buChar char="•"/>
            </a:pPr>
            <a:r>
              <a:rPr lang="en" b="0" i="0" u="sng" strike="noStrike">
                <a:solidFill>
                  <a:srgbClr val="246FC8"/>
                </a:solidFill>
                <a:latin typeface="Rubik"/>
                <a:ea typeface="Rubik"/>
                <a:cs typeface="Rubik"/>
                <a:sym typeface="Rubik"/>
                <a:hlinkClick r:id="rId4">
                  <a:extLst>
                    <a:ext uri="{A12FA001-AC4F-418D-AE19-62706E023703}">
                      <ahyp:hlinkClr xmlns:ahyp="http://schemas.microsoft.com/office/drawing/2018/hyperlinkcolor" val="tx"/>
                    </a:ext>
                  </a:extLst>
                </a:hlinkClick>
              </a:rPr>
              <a:t>Conflict Management</a:t>
            </a:r>
            <a:endParaRPr b="0" i="0">
              <a:solidFill>
                <a:srgbClr val="222222"/>
              </a:solidFill>
              <a:latin typeface="Rubik"/>
              <a:ea typeface="Rubik"/>
              <a:cs typeface="Rubik"/>
              <a:sym typeface="Rubik"/>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Diplomacy</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Ethics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Humility</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Influence</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Insight</a:t>
            </a:r>
            <a:endParaRPr/>
          </a:p>
          <a:p>
            <a:pPr marL="457200" lvl="0" indent="-228600" algn="l" rtl="0">
              <a:lnSpc>
                <a:spcPct val="100000"/>
              </a:lnSpc>
              <a:spcBef>
                <a:spcPts val="600"/>
              </a:spcBef>
              <a:spcAft>
                <a:spcPts val="0"/>
              </a:spcAft>
              <a:buSzPts val="1800"/>
              <a:buNone/>
            </a:pPr>
            <a:endParaRPr/>
          </a:p>
        </p:txBody>
      </p:sp>
      <p:sp>
        <p:nvSpPr>
          <p:cNvPr id="301" name="Google Shape;301;p33"/>
          <p:cNvSpPr txBox="1">
            <a:spLocks noGrp="1"/>
          </p:cNvSpPr>
          <p:nvPr>
            <p:ph type="body" idx="2"/>
          </p:nvPr>
        </p:nvSpPr>
        <p:spPr>
          <a:xfrm>
            <a:off x="3321088"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Intuition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Listening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Organization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Patience</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Perception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Planning</a:t>
            </a:r>
            <a:endParaRPr/>
          </a:p>
          <a:p>
            <a:pPr marL="457200" lvl="0" indent="-228600" algn="l" rtl="0">
              <a:lnSpc>
                <a:spcPct val="100000"/>
              </a:lnSpc>
              <a:spcBef>
                <a:spcPts val="600"/>
              </a:spcBef>
              <a:spcAft>
                <a:spcPts val="0"/>
              </a:spcAft>
              <a:buSzPts val="1800"/>
              <a:buNone/>
            </a:pPr>
            <a:endParaRPr/>
          </a:p>
        </p:txBody>
      </p:sp>
      <p:sp>
        <p:nvSpPr>
          <p:cNvPr id="302" name="Google Shape;302;p33"/>
          <p:cNvSpPr txBox="1">
            <a:spLocks noGrp="1"/>
          </p:cNvSpPr>
          <p:nvPr>
            <p:ph type="body" idx="3"/>
          </p:nvPr>
        </p:nvSpPr>
        <p:spPr>
          <a:xfrm>
            <a:off x="5950975"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Practical</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Realistic</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Reflective</a:t>
            </a:r>
            <a:endParaRPr/>
          </a:p>
          <a:p>
            <a:pPr marL="457200" lvl="0" indent="-342900" algn="l" rtl="0">
              <a:lnSpc>
                <a:spcPct val="100000"/>
              </a:lnSpc>
              <a:spcBef>
                <a:spcPts val="600"/>
              </a:spcBef>
              <a:spcAft>
                <a:spcPts val="0"/>
              </a:spcAft>
              <a:buSzPts val="1800"/>
              <a:buFont typeface="Arial"/>
              <a:buChar char="•"/>
            </a:pPr>
            <a:r>
              <a:rPr lang="en" b="0" i="0" u="sng" strike="noStrike">
                <a:solidFill>
                  <a:srgbClr val="246FC8"/>
                </a:solidFill>
                <a:latin typeface="Rubik"/>
                <a:ea typeface="Rubik"/>
                <a:cs typeface="Rubik"/>
                <a:sym typeface="Rubik"/>
                <a:hlinkClick r:id="rId5">
                  <a:extLst>
                    <a:ext uri="{A12FA001-AC4F-418D-AE19-62706E023703}">
                      <ahyp:hlinkClr xmlns:ahyp="http://schemas.microsoft.com/office/drawing/2018/hyperlinkcolor" val="tx"/>
                    </a:ext>
                  </a:extLst>
                </a:hlinkClick>
              </a:rPr>
              <a:t>Teamwork</a:t>
            </a:r>
            <a:endParaRPr b="0" i="0">
              <a:solidFill>
                <a:srgbClr val="222222"/>
              </a:solidFill>
              <a:latin typeface="Rubik"/>
              <a:ea typeface="Rubik"/>
              <a:cs typeface="Rubik"/>
              <a:sym typeface="Rubik"/>
            </a:endParaRPr>
          </a:p>
          <a:p>
            <a:pPr marL="457200" lvl="0" indent="-228600" algn="l" rtl="0">
              <a:lnSpc>
                <a:spcPct val="100000"/>
              </a:lnSpc>
              <a:spcBef>
                <a:spcPts val="600"/>
              </a:spcBef>
              <a:spcAft>
                <a:spcPts val="0"/>
              </a:spcAft>
              <a:buSzPts val="1800"/>
              <a:buNone/>
            </a:pPr>
            <a:endParaRPr/>
          </a:p>
        </p:txBody>
      </p:sp>
      <p:sp>
        <p:nvSpPr>
          <p:cNvPr id="303" name="Google Shape;303;p33"/>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5"/>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31</a:t>
            </a:fld>
            <a:endParaRPr/>
          </a:p>
        </p:txBody>
      </p:sp>
      <p:pic>
        <p:nvPicPr>
          <p:cNvPr id="315" name="Google Shape;315;p35"/>
          <p:cNvPicPr preferRelativeResize="0"/>
          <p:nvPr/>
        </p:nvPicPr>
        <p:blipFill rotWithShape="1">
          <a:blip r:embed="rId3">
            <a:alphaModFix/>
          </a:blip>
          <a:srcRect/>
          <a:stretch/>
        </p:blipFill>
        <p:spPr>
          <a:xfrm>
            <a:off x="1993415" y="76067"/>
            <a:ext cx="6563360" cy="49225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6"/>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32</a:t>
            </a:fld>
            <a:endParaRPr/>
          </a:p>
        </p:txBody>
      </p:sp>
      <p:pic>
        <p:nvPicPr>
          <p:cNvPr id="321" name="Google Shape;321;p36"/>
          <p:cNvPicPr preferRelativeResize="0"/>
          <p:nvPr/>
        </p:nvPicPr>
        <p:blipFill rotWithShape="1">
          <a:blip r:embed="rId3">
            <a:alphaModFix/>
          </a:blip>
          <a:srcRect/>
          <a:stretch/>
        </p:blipFill>
        <p:spPr>
          <a:xfrm>
            <a:off x="868680" y="31303"/>
            <a:ext cx="7581900" cy="51121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8"/>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MEDITATION</a:t>
            </a:r>
            <a:endParaRPr/>
          </a:p>
        </p:txBody>
      </p:sp>
      <p:sp>
        <p:nvSpPr>
          <p:cNvPr id="333" name="Google Shape;333;p38"/>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 b="0" i="0">
                <a:solidFill>
                  <a:srgbClr val="222222"/>
                </a:solidFill>
                <a:latin typeface="Rubik"/>
                <a:ea typeface="Rubik"/>
                <a:cs typeface="Rubik"/>
                <a:sym typeface="Rubik"/>
              </a:rPr>
              <a:t>A supervisor might guide subordinates who are in conflict through a process to identify mutually agreeable changes in behavior.</a:t>
            </a:r>
            <a:endParaRPr/>
          </a:p>
          <a:p>
            <a:pPr marL="457200" lvl="0" indent="-228600" algn="l" rtl="0">
              <a:lnSpc>
                <a:spcPct val="100000"/>
              </a:lnSpc>
              <a:spcBef>
                <a:spcPts val="600"/>
              </a:spcBef>
              <a:spcAft>
                <a:spcPts val="0"/>
              </a:spcAft>
              <a:buSzPts val="1800"/>
              <a:buNone/>
            </a:pPr>
            <a:endParaRPr/>
          </a:p>
        </p:txBody>
      </p:sp>
      <p:sp>
        <p:nvSpPr>
          <p:cNvPr id="334" name="Google Shape;334;p38"/>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33</a:t>
            </a:fld>
            <a:endParaRPr/>
          </a:p>
        </p:txBody>
      </p:sp>
      <p:pic>
        <p:nvPicPr>
          <p:cNvPr id="335" name="Google Shape;335;p38" descr="How To Relax At Work For Free- Office Meditation Techniques"/>
          <p:cNvPicPr preferRelativeResize="0"/>
          <p:nvPr/>
        </p:nvPicPr>
        <p:blipFill rotWithShape="1">
          <a:blip r:embed="rId3">
            <a:alphaModFix/>
          </a:blip>
          <a:srcRect/>
          <a:stretch/>
        </p:blipFill>
        <p:spPr>
          <a:xfrm>
            <a:off x="4210050" y="1442085"/>
            <a:ext cx="4034518" cy="225933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0"/>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MEDITATION IS ABOUT PRACTICING</a:t>
            </a:r>
            <a:endParaRPr/>
          </a:p>
        </p:txBody>
      </p:sp>
      <p:sp>
        <p:nvSpPr>
          <p:cNvPr id="347" name="Google Shape;347;p40"/>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Assertiveness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Compassionate</a:t>
            </a:r>
            <a:endParaRPr/>
          </a:p>
          <a:p>
            <a:pPr marL="457200" lvl="0" indent="-342900" algn="l" rtl="0">
              <a:lnSpc>
                <a:spcPct val="100000"/>
              </a:lnSpc>
              <a:spcBef>
                <a:spcPts val="600"/>
              </a:spcBef>
              <a:spcAft>
                <a:spcPts val="0"/>
              </a:spcAft>
              <a:buSzPts val="1800"/>
              <a:buFont typeface="Arial"/>
              <a:buChar char="•"/>
            </a:pPr>
            <a:r>
              <a:rPr lang="en" b="0" i="0" u="sng" strike="noStrike">
                <a:solidFill>
                  <a:srgbClr val="246FC8"/>
                </a:solidFill>
                <a:latin typeface="Rubik"/>
                <a:ea typeface="Rubik"/>
                <a:cs typeface="Rubik"/>
                <a:sym typeface="Rubik"/>
                <a:hlinkClick r:id="rId3">
                  <a:extLst>
                    <a:ext uri="{A12FA001-AC4F-418D-AE19-62706E023703}">
                      <ahyp:hlinkClr xmlns:ahyp="http://schemas.microsoft.com/office/drawing/2018/hyperlinkcolor" val="tx"/>
                    </a:ext>
                  </a:extLst>
                </a:hlinkClick>
              </a:rPr>
              <a:t>Decision Making</a:t>
            </a:r>
            <a:endParaRPr b="0" i="0">
              <a:solidFill>
                <a:srgbClr val="222222"/>
              </a:solidFill>
              <a:latin typeface="Rubik"/>
              <a:ea typeface="Rubik"/>
              <a:cs typeface="Rubik"/>
              <a:sym typeface="Rubik"/>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Emotional Intelligence</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Empathy</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Honesty</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Impartial</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Insightful</a:t>
            </a:r>
            <a:endParaRPr/>
          </a:p>
          <a:p>
            <a:pPr marL="457200" lvl="0" indent="-228600" algn="l" rtl="0">
              <a:lnSpc>
                <a:spcPct val="100000"/>
              </a:lnSpc>
              <a:spcBef>
                <a:spcPts val="600"/>
              </a:spcBef>
              <a:spcAft>
                <a:spcPts val="0"/>
              </a:spcAft>
              <a:buSzPts val="1800"/>
              <a:buNone/>
            </a:pPr>
            <a:endParaRPr/>
          </a:p>
        </p:txBody>
      </p:sp>
      <p:sp>
        <p:nvSpPr>
          <p:cNvPr id="348" name="Google Shape;348;p40"/>
          <p:cNvSpPr txBox="1">
            <a:spLocks noGrp="1"/>
          </p:cNvSpPr>
          <p:nvPr>
            <p:ph type="body" idx="2"/>
          </p:nvPr>
        </p:nvSpPr>
        <p:spPr>
          <a:xfrm>
            <a:off x="4974628" y="133246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Leadership</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Measured</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Patience</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Problem Solving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Professionalism</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Psychology</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Rational Approach</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Respect</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Understanding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Transparency</a:t>
            </a:r>
            <a:endParaRPr/>
          </a:p>
          <a:p>
            <a:pPr marL="457200" lvl="0" indent="-342900" algn="l" rtl="0">
              <a:lnSpc>
                <a:spcPct val="100000"/>
              </a:lnSpc>
              <a:spcBef>
                <a:spcPts val="600"/>
              </a:spcBef>
              <a:spcAft>
                <a:spcPts val="0"/>
              </a:spcAft>
              <a:buSzPts val="1800"/>
              <a:buChar char="▣"/>
            </a:pPr>
            <a:br>
              <a:rPr lang="en"/>
            </a:br>
            <a:endParaRPr b="0" i="0">
              <a:solidFill>
                <a:srgbClr val="222222"/>
              </a:solidFill>
              <a:latin typeface="Rubik"/>
              <a:ea typeface="Rubik"/>
              <a:cs typeface="Rubik"/>
              <a:sym typeface="Rubik"/>
            </a:endParaRPr>
          </a:p>
          <a:p>
            <a:pPr marL="457200" lvl="0" indent="-228600" algn="l" rtl="0">
              <a:lnSpc>
                <a:spcPct val="100000"/>
              </a:lnSpc>
              <a:spcBef>
                <a:spcPts val="600"/>
              </a:spcBef>
              <a:spcAft>
                <a:spcPts val="0"/>
              </a:spcAft>
              <a:buSzPts val="1800"/>
              <a:buNone/>
            </a:pPr>
            <a:endParaRPr/>
          </a:p>
        </p:txBody>
      </p:sp>
      <p:sp>
        <p:nvSpPr>
          <p:cNvPr id="349" name="Google Shape;349;p40"/>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07ECF75-101A-0631-B2EB-B4646C4651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35</a:t>
            </a:fld>
            <a:endParaRPr lang="en"/>
          </a:p>
        </p:txBody>
      </p:sp>
      <p:pic>
        <p:nvPicPr>
          <p:cNvPr id="8" name="Picture 7">
            <a:extLst>
              <a:ext uri="{FF2B5EF4-FFF2-40B4-BE49-F238E27FC236}">
                <a16:creationId xmlns:a16="http://schemas.microsoft.com/office/drawing/2014/main" id="{F8643A6F-9EA8-E73A-1DA2-C84DF421A3AD}"/>
              </a:ext>
            </a:extLst>
          </p:cNvPr>
          <p:cNvPicPr>
            <a:picLocks noChangeAspect="1"/>
          </p:cNvPicPr>
          <p:nvPr/>
        </p:nvPicPr>
        <p:blipFill rotWithShape="1">
          <a:blip r:embed="rId2"/>
          <a:srcRect b="7486"/>
          <a:stretch/>
        </p:blipFill>
        <p:spPr>
          <a:xfrm>
            <a:off x="2785768" y="154500"/>
            <a:ext cx="5184752" cy="4862988"/>
          </a:xfrm>
          <a:prstGeom prst="rect">
            <a:avLst/>
          </a:prstGeom>
        </p:spPr>
      </p:pic>
    </p:spTree>
    <p:extLst>
      <p:ext uri="{BB962C8B-B14F-4D97-AF65-F5344CB8AC3E}">
        <p14:creationId xmlns:p14="http://schemas.microsoft.com/office/powerpoint/2010/main" val="3893373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1"/>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PROBLEM SOLVING</a:t>
            </a:r>
            <a:endParaRPr/>
          </a:p>
        </p:txBody>
      </p:sp>
      <p:sp>
        <p:nvSpPr>
          <p:cNvPr id="355" name="Google Shape;355;p41"/>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Char char="▣"/>
            </a:pPr>
            <a:r>
              <a:rPr lang="en" b="0" i="0">
                <a:solidFill>
                  <a:srgbClr val="222222"/>
                </a:solidFill>
                <a:latin typeface="Rubik"/>
                <a:ea typeface="Rubik"/>
                <a:cs typeface="Rubik"/>
                <a:sym typeface="Rubik"/>
              </a:rPr>
              <a:t>A supervisor might redefine the roles of two conflict-prone staff to simply eliminate points of friction. Creativity can also mean finding new win/win solutions.</a:t>
            </a:r>
            <a:endParaRPr/>
          </a:p>
          <a:p>
            <a:pPr marL="457200" lvl="0" indent="-228600" algn="l" rtl="0">
              <a:lnSpc>
                <a:spcPct val="100000"/>
              </a:lnSpc>
              <a:spcBef>
                <a:spcPts val="600"/>
              </a:spcBef>
              <a:spcAft>
                <a:spcPts val="0"/>
              </a:spcAft>
              <a:buSzPts val="1800"/>
              <a:buNone/>
            </a:pPr>
            <a:endParaRPr/>
          </a:p>
        </p:txBody>
      </p:sp>
      <p:sp>
        <p:nvSpPr>
          <p:cNvPr id="356" name="Google Shape;356;p41"/>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36</a:t>
            </a:fld>
            <a:endParaRPr/>
          </a:p>
        </p:txBody>
      </p:sp>
      <p:pic>
        <p:nvPicPr>
          <p:cNvPr id="357" name="Google Shape;357;p41" descr="Project Problem-Solving Skills Training - The CARE Lab"/>
          <p:cNvPicPr preferRelativeResize="0"/>
          <p:nvPr/>
        </p:nvPicPr>
        <p:blipFill rotWithShape="1">
          <a:blip r:embed="rId3">
            <a:alphaModFix/>
          </a:blip>
          <a:srcRect/>
          <a:stretch/>
        </p:blipFill>
        <p:spPr>
          <a:xfrm>
            <a:off x="4115115" y="1782882"/>
            <a:ext cx="4337685" cy="22102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2"/>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37</a:t>
            </a:fld>
            <a:endParaRPr/>
          </a:p>
        </p:txBody>
      </p:sp>
      <p:pic>
        <p:nvPicPr>
          <p:cNvPr id="363" name="Google Shape;363;p42"/>
          <p:cNvPicPr preferRelativeResize="0"/>
          <p:nvPr/>
        </p:nvPicPr>
        <p:blipFill rotWithShape="1">
          <a:blip r:embed="rId3">
            <a:alphaModFix/>
          </a:blip>
          <a:srcRect b="16147"/>
          <a:stretch/>
        </p:blipFill>
        <p:spPr>
          <a:xfrm>
            <a:off x="2756992" y="0"/>
            <a:ext cx="4542968" cy="50674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6E68-ADC2-59E9-EB88-BB5A92E34DDC}"/>
              </a:ext>
            </a:extLst>
          </p:cNvPr>
          <p:cNvSpPr>
            <a:spLocks noGrp="1"/>
          </p:cNvSpPr>
          <p:nvPr>
            <p:ph type="title"/>
          </p:nvPr>
        </p:nvSpPr>
        <p:spPr/>
        <p:txBody>
          <a:bodyPr/>
          <a:lstStyle/>
          <a:p>
            <a:r>
              <a:rPr lang="en-US" dirty="0"/>
              <a:t>NEGOTIATION</a:t>
            </a:r>
          </a:p>
        </p:txBody>
      </p:sp>
      <p:sp>
        <p:nvSpPr>
          <p:cNvPr id="6" name="Slide Number Placeholder 5">
            <a:extLst>
              <a:ext uri="{FF2B5EF4-FFF2-40B4-BE49-F238E27FC236}">
                <a16:creationId xmlns:a16="http://schemas.microsoft.com/office/drawing/2014/main" id="{B9534240-ED1C-B6DF-7E9E-3289D6C7E6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
        <p:nvSpPr>
          <p:cNvPr id="10" name="Text Placeholder 9">
            <a:extLst>
              <a:ext uri="{FF2B5EF4-FFF2-40B4-BE49-F238E27FC236}">
                <a16:creationId xmlns:a16="http://schemas.microsoft.com/office/drawing/2014/main" id="{34E6682B-A672-056D-F14C-F70FBB63A720}"/>
              </a:ext>
            </a:extLst>
          </p:cNvPr>
          <p:cNvSpPr txBox="1">
            <a:spLocks noGrp="1"/>
          </p:cNvSpPr>
          <p:nvPr>
            <p:ph type="body" idx="1"/>
          </p:nvPr>
        </p:nvSpPr>
        <p:spPr>
          <a:xfrm>
            <a:off x="691200" y="1393425"/>
            <a:ext cx="5412420" cy="3816399"/>
          </a:xfrm>
          <a:prstGeom prst="rect">
            <a:avLst/>
          </a:prstGeom>
          <a:noFill/>
        </p:spPr>
        <p:txBody>
          <a:bodyPr wrap="square">
            <a:spAutoFit/>
          </a:bodyPr>
          <a:lstStyle/>
          <a:p>
            <a:pPr algn="l"/>
            <a:r>
              <a:rPr lang="en-US" b="0" i="0" dirty="0">
                <a:solidFill>
                  <a:srgbClr val="222222"/>
                </a:solidFill>
                <a:effectLst/>
                <a:latin typeface="Rubik" panose="020B0604020202020204" charset="-79"/>
                <a:cs typeface="Rubik" panose="020B0604020202020204" charset="-79"/>
              </a:rPr>
              <a:t>Negotiation is an important skill for many positions. Depending on the specific job, it might involve creating formal agreements (or contracts) between clients or helping colleagues solve a problem and determine a solution. To be a good negotiator, you must be able to listen to others, use creative problem-solving, and arrive at an outcome that satisfies everyone.</a:t>
            </a:r>
          </a:p>
          <a:p>
            <a:pPr algn="l">
              <a:buFont typeface="Arial" panose="020B0604020202020204" pitchFamily="34" charset="0"/>
              <a:buChar char="•"/>
            </a:pPr>
            <a:r>
              <a:rPr lang="en-US" b="0" i="0" u="none" strike="noStrike" dirty="0">
                <a:solidFill>
                  <a:srgbClr val="246FC8"/>
                </a:solidFill>
                <a:effectLst/>
                <a:latin typeface="Rubik" panose="020B0604020202020204" charset="-79"/>
                <a:cs typeface="Rubik" panose="020B0604020202020204" charset="-79"/>
                <a:hlinkClick r:id="rId2"/>
              </a:rPr>
              <a:t>Negotiating</a:t>
            </a:r>
            <a:endParaRPr lang="en-US" b="0" i="0" dirty="0">
              <a:solidFill>
                <a:srgbClr val="222222"/>
              </a:solidFill>
              <a:effectLst/>
              <a:latin typeface="Rubik" panose="020B0604020202020204" charset="-79"/>
              <a:cs typeface="Rubik" panose="020B0604020202020204" charset="-79"/>
            </a:endParaRPr>
          </a:p>
          <a:p>
            <a:pPr algn="l">
              <a:buFont typeface="Arial" panose="020B0604020202020204" pitchFamily="34" charset="0"/>
              <a:buChar char="•"/>
            </a:pPr>
            <a:r>
              <a:rPr lang="en-US" b="0" i="0" u="none" strike="noStrike" dirty="0">
                <a:solidFill>
                  <a:srgbClr val="246FC8"/>
                </a:solidFill>
                <a:effectLst/>
                <a:latin typeface="Rubik" panose="020B0604020202020204" charset="-79"/>
                <a:cs typeface="Rubik" panose="020B0604020202020204" charset="-79"/>
                <a:hlinkClick r:id="rId3"/>
              </a:rPr>
              <a:t>Persuasion</a:t>
            </a:r>
            <a:endParaRPr lang="en-US" b="0" i="0" dirty="0">
              <a:solidFill>
                <a:srgbClr val="222222"/>
              </a:solidFill>
              <a:effectLst/>
              <a:latin typeface="Rubik" panose="020B0604020202020204" charset="-79"/>
              <a:cs typeface="Rubik" panose="020B0604020202020204" charset="-79"/>
            </a:endParaRP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Research</a:t>
            </a:r>
          </a:p>
        </p:txBody>
      </p:sp>
    </p:spTree>
    <p:extLst>
      <p:ext uri="{BB962C8B-B14F-4D97-AF65-F5344CB8AC3E}">
        <p14:creationId xmlns:p14="http://schemas.microsoft.com/office/powerpoint/2010/main" val="2471153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A1A29E3-42B0-0163-4C67-93E9433CD4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39</a:t>
            </a:fld>
            <a:endParaRPr lang="en"/>
          </a:p>
        </p:txBody>
      </p:sp>
      <p:pic>
        <p:nvPicPr>
          <p:cNvPr id="8" name="Picture 7">
            <a:extLst>
              <a:ext uri="{FF2B5EF4-FFF2-40B4-BE49-F238E27FC236}">
                <a16:creationId xmlns:a16="http://schemas.microsoft.com/office/drawing/2014/main" id="{4C5B057E-C33C-2174-4543-8325ED889568}"/>
              </a:ext>
            </a:extLst>
          </p:cNvPr>
          <p:cNvPicPr>
            <a:picLocks noChangeAspect="1"/>
          </p:cNvPicPr>
          <p:nvPr/>
        </p:nvPicPr>
        <p:blipFill>
          <a:blip r:embed="rId2"/>
          <a:stretch>
            <a:fillRect/>
          </a:stretch>
        </p:blipFill>
        <p:spPr>
          <a:xfrm>
            <a:off x="165100" y="120650"/>
            <a:ext cx="8813800" cy="4902200"/>
          </a:xfrm>
          <a:prstGeom prst="rect">
            <a:avLst/>
          </a:prstGeom>
        </p:spPr>
      </p:pic>
    </p:spTree>
    <p:extLst>
      <p:ext uri="{BB962C8B-B14F-4D97-AF65-F5344CB8AC3E}">
        <p14:creationId xmlns:p14="http://schemas.microsoft.com/office/powerpoint/2010/main" val="1536649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4"/>
          <p:cNvSpPr/>
          <p:nvPr/>
        </p:nvSpPr>
        <p:spPr>
          <a:xfrm>
            <a:off x="0" y="272461"/>
            <a:ext cx="9144000" cy="19650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
          <p:cNvSpPr txBox="1">
            <a:spLocks noGrp="1"/>
          </p:cNvSpPr>
          <p:nvPr>
            <p:ph type="sldNum" idx="12"/>
          </p:nvPr>
        </p:nvSpPr>
        <p:spPr>
          <a:xfrm>
            <a:off x="4297650" y="4777483"/>
            <a:ext cx="548700" cy="30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200"/>
              <a:buNone/>
            </a:pPr>
            <a:fld id="{00000000-1234-1234-1234-123412341234}" type="slidenum">
              <a:rPr lang="en"/>
              <a:t>4</a:t>
            </a:fld>
            <a:endParaRPr/>
          </a:p>
        </p:txBody>
      </p:sp>
      <p:sp>
        <p:nvSpPr>
          <p:cNvPr id="83" name="Google Shape;83;p4"/>
          <p:cNvSpPr txBox="1"/>
          <p:nvPr/>
        </p:nvSpPr>
        <p:spPr>
          <a:xfrm>
            <a:off x="2286000" y="1448366"/>
            <a:ext cx="4572000"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a:solidFill>
                  <a:srgbClr val="222222"/>
                </a:solidFill>
                <a:latin typeface="Arial"/>
                <a:ea typeface="Arial"/>
                <a:cs typeface="Arial"/>
                <a:sym typeface="Arial"/>
              </a:rPr>
              <a:t>Communication</a:t>
            </a:r>
            <a:endParaRPr/>
          </a:p>
          <a:p>
            <a:pPr marL="0" marR="0" lvl="0" indent="0" algn="l" rtl="0">
              <a:lnSpc>
                <a:spcPct val="100000"/>
              </a:lnSpc>
              <a:spcBef>
                <a:spcPts val="0"/>
              </a:spcBef>
              <a:spcAft>
                <a:spcPts val="0"/>
              </a:spcAft>
              <a:buNone/>
            </a:pPr>
            <a:r>
              <a:rPr lang="en" sz="1400" b="0" i="0" u="none" strike="noStrike" cap="none">
                <a:solidFill>
                  <a:srgbClr val="222222"/>
                </a:solidFill>
                <a:latin typeface="Rubik"/>
                <a:ea typeface="Rubik"/>
                <a:cs typeface="Rubik"/>
                <a:sym typeface="Rubik"/>
              </a:rPr>
              <a:t>One of the most important interpersonal skills in any job is </a:t>
            </a:r>
            <a:r>
              <a:rPr lang="en" sz="1400" b="0" i="0" u="sng" strike="noStrike" cap="none">
                <a:solidFill>
                  <a:srgbClr val="246FC8"/>
                </a:solidFill>
                <a:latin typeface="Rubik"/>
                <a:ea typeface="Rubik"/>
                <a:cs typeface="Rubik"/>
                <a:sym typeface="Rubik"/>
                <a:hlinkClick r:id="rId3">
                  <a:extLst>
                    <a:ext uri="{A12FA001-AC4F-418D-AE19-62706E023703}">
                      <ahyp:hlinkClr xmlns:ahyp="http://schemas.microsoft.com/office/drawing/2018/hyperlinkcolor" val="tx"/>
                    </a:ext>
                  </a:extLst>
                </a:hlinkClick>
              </a:rPr>
              <a:t>communication</a:t>
            </a:r>
            <a:r>
              <a:rPr lang="en" sz="1400" b="0" i="0" u="none" strike="noStrike" cap="none">
                <a:solidFill>
                  <a:srgbClr val="222222"/>
                </a:solidFill>
                <a:latin typeface="Rubik"/>
                <a:ea typeface="Rubik"/>
                <a:cs typeface="Rubik"/>
                <a:sym typeface="Rubik"/>
              </a:rPr>
              <a:t>. Whether you work in </a:t>
            </a:r>
            <a:r>
              <a:rPr lang="en" sz="1400" b="0" i="0" u="sng" strike="noStrike" cap="none">
                <a:solidFill>
                  <a:srgbClr val="246FC8"/>
                </a:solidFill>
                <a:latin typeface="Rubik"/>
                <a:ea typeface="Rubik"/>
                <a:cs typeface="Rubik"/>
                <a:sym typeface="Rubik"/>
                <a:hlinkClick r:id="rId4">
                  <a:extLst>
                    <a:ext uri="{A12FA001-AC4F-418D-AE19-62706E023703}">
                      <ahyp:hlinkClr xmlns:ahyp="http://schemas.microsoft.com/office/drawing/2018/hyperlinkcolor" val="tx"/>
                    </a:ext>
                  </a:extLst>
                </a:hlinkClick>
              </a:rPr>
              <a:t>IT</a:t>
            </a:r>
            <a:r>
              <a:rPr lang="en" sz="1400" b="0" i="0" u="none" strike="noStrike" cap="none">
                <a:solidFill>
                  <a:srgbClr val="222222"/>
                </a:solidFill>
                <a:latin typeface="Rubik"/>
                <a:ea typeface="Rubik"/>
                <a:cs typeface="Rubik"/>
                <a:sym typeface="Rubik"/>
              </a:rPr>
              <a:t>, </a:t>
            </a:r>
            <a:r>
              <a:rPr lang="en" sz="1400" b="0" i="0" u="sng" strike="noStrike" cap="none">
                <a:solidFill>
                  <a:srgbClr val="246FC8"/>
                </a:solidFill>
                <a:latin typeface="Rubik"/>
                <a:ea typeface="Rubik"/>
                <a:cs typeface="Rubik"/>
                <a:sym typeface="Rubik"/>
                <a:hlinkClick r:id="rId5">
                  <a:extLst>
                    <a:ext uri="{A12FA001-AC4F-418D-AE19-62706E023703}">
                      <ahyp:hlinkClr xmlns:ahyp="http://schemas.microsoft.com/office/drawing/2018/hyperlinkcolor" val="tx"/>
                    </a:ext>
                  </a:extLst>
                </a:hlinkClick>
              </a:rPr>
              <a:t>customer service</a:t>
            </a:r>
            <a:r>
              <a:rPr lang="en" sz="1400" b="0" i="0" u="none" strike="noStrike" cap="none">
                <a:solidFill>
                  <a:srgbClr val="222222"/>
                </a:solidFill>
                <a:latin typeface="Rubik"/>
                <a:ea typeface="Rubik"/>
                <a:cs typeface="Rubik"/>
                <a:sym typeface="Rubik"/>
              </a:rPr>
              <a:t>, construction, or any other industry, you will need to be able to communicate clearly and effectively with others both verbally and in writing. Some jobs also require skills in effective public speaking.</a:t>
            </a:r>
            <a:endParaRPr/>
          </a:p>
          <a:p>
            <a:pPr marL="0" marR="0" lvl="0" indent="-88900" algn="l" rtl="0">
              <a:lnSpc>
                <a:spcPct val="100000"/>
              </a:lnSpc>
              <a:spcBef>
                <a:spcPts val="0"/>
              </a:spcBef>
              <a:spcAft>
                <a:spcPts val="0"/>
              </a:spcAft>
              <a:buClr>
                <a:srgbClr val="000000"/>
              </a:buClr>
              <a:buSzPts val="1400"/>
              <a:buFont typeface="Arial"/>
              <a:buChar char="•"/>
            </a:pPr>
            <a:r>
              <a:rPr lang="en" sz="1400" b="0" i="0" u="sng" strike="noStrike" cap="none">
                <a:solidFill>
                  <a:srgbClr val="246FC8"/>
                </a:solidFill>
                <a:latin typeface="Rubik"/>
                <a:ea typeface="Rubik"/>
                <a:cs typeface="Rubik"/>
                <a:sym typeface="Rubik"/>
                <a:hlinkClick r:id="rId6">
                  <a:extLst>
                    <a:ext uri="{A12FA001-AC4F-418D-AE19-62706E023703}">
                      <ahyp:hlinkClr xmlns:ahyp="http://schemas.microsoft.com/office/drawing/2018/hyperlinkcolor" val="tx"/>
                    </a:ext>
                  </a:extLst>
                </a:hlinkClick>
              </a:rPr>
              <a:t>Nonverbal communication</a:t>
            </a:r>
            <a:endParaRPr sz="1400" b="0" i="0" u="none" strike="noStrike" cap="none">
              <a:solidFill>
                <a:srgbClr val="222222"/>
              </a:solidFill>
              <a:latin typeface="Rubik"/>
              <a:ea typeface="Rubik"/>
              <a:cs typeface="Rubik"/>
              <a:sym typeface="Rubik"/>
            </a:endParaRPr>
          </a:p>
          <a:p>
            <a:pPr marL="0" marR="0" lvl="0" indent="-88900" algn="l" rtl="0">
              <a:lnSpc>
                <a:spcPct val="100000"/>
              </a:lnSpc>
              <a:spcBef>
                <a:spcPts val="0"/>
              </a:spcBef>
              <a:spcAft>
                <a:spcPts val="0"/>
              </a:spcAft>
              <a:buClr>
                <a:srgbClr val="000000"/>
              </a:buClr>
              <a:buSzPts val="1400"/>
              <a:buFont typeface="Arial"/>
              <a:buChar char="•"/>
            </a:pPr>
            <a:r>
              <a:rPr lang="en" sz="1400" b="0" i="0" u="sng" strike="noStrike" cap="none">
                <a:solidFill>
                  <a:srgbClr val="246FC8"/>
                </a:solidFill>
                <a:latin typeface="Rubik"/>
                <a:ea typeface="Rubik"/>
                <a:cs typeface="Rubik"/>
                <a:sym typeface="Rubik"/>
                <a:hlinkClick r:id="rId7">
                  <a:extLst>
                    <a:ext uri="{A12FA001-AC4F-418D-AE19-62706E023703}">
                      <ahyp:hlinkClr xmlns:ahyp="http://schemas.microsoft.com/office/drawing/2018/hyperlinkcolor" val="tx"/>
                    </a:ext>
                  </a:extLst>
                </a:hlinkClick>
              </a:rPr>
              <a:t>Public speaking</a:t>
            </a:r>
            <a:endParaRPr sz="1400" b="0" i="0" u="none" strike="noStrike" cap="none">
              <a:solidFill>
                <a:srgbClr val="222222"/>
              </a:solidFill>
              <a:latin typeface="Rubik"/>
              <a:ea typeface="Rubik"/>
              <a:cs typeface="Rubik"/>
              <a:sym typeface="Rubik"/>
            </a:endParaRPr>
          </a:p>
          <a:p>
            <a:pPr marL="0" marR="0" lvl="0" indent="-88900" algn="l" rtl="0">
              <a:lnSpc>
                <a:spcPct val="100000"/>
              </a:lnSpc>
              <a:spcBef>
                <a:spcPts val="0"/>
              </a:spcBef>
              <a:spcAft>
                <a:spcPts val="0"/>
              </a:spcAft>
              <a:buClr>
                <a:srgbClr val="000000"/>
              </a:buClr>
              <a:buSzPts val="1400"/>
              <a:buFont typeface="Arial"/>
              <a:buChar char="•"/>
            </a:pPr>
            <a:r>
              <a:rPr lang="en" sz="1400" b="0" i="0" u="sng" strike="noStrike" cap="none">
                <a:solidFill>
                  <a:srgbClr val="246FC8"/>
                </a:solidFill>
                <a:latin typeface="Rubik"/>
                <a:ea typeface="Rubik"/>
                <a:cs typeface="Rubik"/>
                <a:sym typeface="Rubik"/>
                <a:hlinkClick r:id="rId8">
                  <a:extLst>
                    <a:ext uri="{A12FA001-AC4F-418D-AE19-62706E023703}">
                      <ahyp:hlinkClr xmlns:ahyp="http://schemas.microsoft.com/office/drawing/2018/hyperlinkcolor" val="tx"/>
                    </a:ext>
                  </a:extLst>
                </a:hlinkClick>
              </a:rPr>
              <a:t>Verbal communication</a:t>
            </a:r>
            <a:endParaRPr sz="1400" b="0" i="0" u="none" strike="noStrike" cap="none">
              <a:solidFill>
                <a:srgbClr val="222222"/>
              </a:solidFill>
              <a:latin typeface="Rubik"/>
              <a:ea typeface="Rubik"/>
              <a:cs typeface="Rubik"/>
              <a:sym typeface="Rubik"/>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55AB940-C76A-6148-4A54-7F34012081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40</a:t>
            </a:fld>
            <a:endParaRPr lang="en"/>
          </a:p>
        </p:txBody>
      </p:sp>
      <p:pic>
        <p:nvPicPr>
          <p:cNvPr id="8" name="Picture 7">
            <a:extLst>
              <a:ext uri="{FF2B5EF4-FFF2-40B4-BE49-F238E27FC236}">
                <a16:creationId xmlns:a16="http://schemas.microsoft.com/office/drawing/2014/main" id="{C99FD8C3-4FE2-E22E-26F4-655996230B1D}"/>
              </a:ext>
            </a:extLst>
          </p:cNvPr>
          <p:cNvPicPr>
            <a:picLocks noChangeAspect="1"/>
          </p:cNvPicPr>
          <p:nvPr/>
        </p:nvPicPr>
        <p:blipFill>
          <a:blip r:embed="rId2"/>
          <a:stretch>
            <a:fillRect/>
          </a:stretch>
        </p:blipFill>
        <p:spPr>
          <a:xfrm>
            <a:off x="1941195" y="531433"/>
            <a:ext cx="5734050" cy="4381500"/>
          </a:xfrm>
          <a:prstGeom prst="rect">
            <a:avLst/>
          </a:prstGeom>
        </p:spPr>
      </p:pic>
    </p:spTree>
    <p:extLst>
      <p:ext uri="{BB962C8B-B14F-4D97-AF65-F5344CB8AC3E}">
        <p14:creationId xmlns:p14="http://schemas.microsoft.com/office/powerpoint/2010/main" val="1805598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F325666-3283-4F51-B038-600360305C8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41</a:t>
            </a:fld>
            <a:endParaRPr lang="en"/>
          </a:p>
        </p:txBody>
      </p:sp>
      <p:pic>
        <p:nvPicPr>
          <p:cNvPr id="8" name="Picture 7">
            <a:extLst>
              <a:ext uri="{FF2B5EF4-FFF2-40B4-BE49-F238E27FC236}">
                <a16:creationId xmlns:a16="http://schemas.microsoft.com/office/drawing/2014/main" id="{C5A12583-1B8C-7C61-28FA-6CF3DB5E8975}"/>
              </a:ext>
            </a:extLst>
          </p:cNvPr>
          <p:cNvPicPr>
            <a:picLocks noChangeAspect="1"/>
          </p:cNvPicPr>
          <p:nvPr/>
        </p:nvPicPr>
        <p:blipFill rotWithShape="1">
          <a:blip r:embed="rId2"/>
          <a:srcRect t="17111" b="4920"/>
          <a:stretch/>
        </p:blipFill>
        <p:spPr>
          <a:xfrm>
            <a:off x="830580" y="1531620"/>
            <a:ext cx="7376160" cy="3234973"/>
          </a:xfrm>
          <a:prstGeom prst="rect">
            <a:avLst/>
          </a:prstGeom>
        </p:spPr>
      </p:pic>
      <p:pic>
        <p:nvPicPr>
          <p:cNvPr id="10" name="Picture 9">
            <a:extLst>
              <a:ext uri="{FF2B5EF4-FFF2-40B4-BE49-F238E27FC236}">
                <a16:creationId xmlns:a16="http://schemas.microsoft.com/office/drawing/2014/main" id="{2B7C358D-CF66-2EC7-216D-F0A270379E9B}"/>
              </a:ext>
            </a:extLst>
          </p:cNvPr>
          <p:cNvPicPr>
            <a:picLocks noChangeAspect="1"/>
          </p:cNvPicPr>
          <p:nvPr/>
        </p:nvPicPr>
        <p:blipFill rotWithShape="1">
          <a:blip r:embed="rId2"/>
          <a:srcRect b="88984"/>
          <a:stretch/>
        </p:blipFill>
        <p:spPr>
          <a:xfrm>
            <a:off x="830580" y="850583"/>
            <a:ext cx="5334000" cy="330518"/>
          </a:xfrm>
          <a:prstGeom prst="rect">
            <a:avLst/>
          </a:prstGeom>
        </p:spPr>
      </p:pic>
    </p:spTree>
    <p:extLst>
      <p:ext uri="{BB962C8B-B14F-4D97-AF65-F5344CB8AC3E}">
        <p14:creationId xmlns:p14="http://schemas.microsoft.com/office/powerpoint/2010/main" val="292386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3501245-B97A-E42B-10CC-5E340C70D5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42</a:t>
            </a:fld>
            <a:endParaRPr lang="en"/>
          </a:p>
        </p:txBody>
      </p:sp>
      <p:pic>
        <p:nvPicPr>
          <p:cNvPr id="10" name="Picture 9">
            <a:extLst>
              <a:ext uri="{FF2B5EF4-FFF2-40B4-BE49-F238E27FC236}">
                <a16:creationId xmlns:a16="http://schemas.microsoft.com/office/drawing/2014/main" id="{41393C74-97D8-005A-D0C7-D87F79EA3F21}"/>
              </a:ext>
            </a:extLst>
          </p:cNvPr>
          <p:cNvPicPr>
            <a:picLocks noChangeAspect="1"/>
          </p:cNvPicPr>
          <p:nvPr/>
        </p:nvPicPr>
        <p:blipFill rotWithShape="1">
          <a:blip r:embed="rId2"/>
          <a:srcRect b="4304"/>
          <a:stretch/>
        </p:blipFill>
        <p:spPr>
          <a:xfrm>
            <a:off x="198120" y="297583"/>
            <a:ext cx="8907355" cy="4460850"/>
          </a:xfrm>
          <a:prstGeom prst="rect">
            <a:avLst/>
          </a:prstGeom>
        </p:spPr>
      </p:pic>
    </p:spTree>
    <p:extLst>
      <p:ext uri="{BB962C8B-B14F-4D97-AF65-F5344CB8AC3E}">
        <p14:creationId xmlns:p14="http://schemas.microsoft.com/office/powerpoint/2010/main" val="2585880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D00914D-FF8D-8A5B-E7C4-CB7C117DEB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8" name="Picture 7">
            <a:extLst>
              <a:ext uri="{FF2B5EF4-FFF2-40B4-BE49-F238E27FC236}">
                <a16:creationId xmlns:a16="http://schemas.microsoft.com/office/drawing/2014/main" id="{5A7CC4D7-9E9E-6BBF-0B84-98053510D8A5}"/>
              </a:ext>
            </a:extLst>
          </p:cNvPr>
          <p:cNvPicPr>
            <a:picLocks noChangeAspect="1"/>
          </p:cNvPicPr>
          <p:nvPr/>
        </p:nvPicPr>
        <p:blipFill rotWithShape="1">
          <a:blip r:embed="rId2"/>
          <a:srcRect b="7486"/>
          <a:stretch/>
        </p:blipFill>
        <p:spPr>
          <a:xfrm>
            <a:off x="1310184" y="81337"/>
            <a:ext cx="7186115" cy="4986096"/>
          </a:xfrm>
          <a:prstGeom prst="rect">
            <a:avLst/>
          </a:prstGeom>
        </p:spPr>
      </p:pic>
    </p:spTree>
    <p:extLst>
      <p:ext uri="{BB962C8B-B14F-4D97-AF65-F5344CB8AC3E}">
        <p14:creationId xmlns:p14="http://schemas.microsoft.com/office/powerpoint/2010/main" val="1960679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E2178BD-08F7-4A89-7B4D-D887FC900E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44</a:t>
            </a:fld>
            <a:endParaRPr lang="en"/>
          </a:p>
        </p:txBody>
      </p:sp>
      <p:pic>
        <p:nvPicPr>
          <p:cNvPr id="8" name="Picture 7">
            <a:extLst>
              <a:ext uri="{FF2B5EF4-FFF2-40B4-BE49-F238E27FC236}">
                <a16:creationId xmlns:a16="http://schemas.microsoft.com/office/drawing/2014/main" id="{A60C1203-7CFD-2445-D344-DAF0497985F8}"/>
              </a:ext>
            </a:extLst>
          </p:cNvPr>
          <p:cNvPicPr>
            <a:picLocks noChangeAspect="1"/>
          </p:cNvPicPr>
          <p:nvPr/>
        </p:nvPicPr>
        <p:blipFill>
          <a:blip r:embed="rId2"/>
          <a:stretch>
            <a:fillRect/>
          </a:stretch>
        </p:blipFill>
        <p:spPr>
          <a:xfrm>
            <a:off x="335280" y="1519818"/>
            <a:ext cx="8671560" cy="3326502"/>
          </a:xfrm>
          <a:prstGeom prst="rect">
            <a:avLst/>
          </a:prstGeom>
        </p:spPr>
      </p:pic>
    </p:spTree>
    <p:extLst>
      <p:ext uri="{BB962C8B-B14F-4D97-AF65-F5344CB8AC3E}">
        <p14:creationId xmlns:p14="http://schemas.microsoft.com/office/powerpoint/2010/main" val="31146894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94D9D-A837-1B89-05AD-1A4A3E970F87}"/>
              </a:ext>
            </a:extLst>
          </p:cNvPr>
          <p:cNvSpPr>
            <a:spLocks noGrp="1"/>
          </p:cNvSpPr>
          <p:nvPr>
            <p:ph type="title"/>
          </p:nvPr>
        </p:nvSpPr>
        <p:spPr/>
        <p:txBody>
          <a:bodyPr/>
          <a:lstStyle/>
          <a:p>
            <a:r>
              <a:rPr lang="en-US" dirty="0"/>
              <a:t>LEADERSHIP</a:t>
            </a:r>
          </a:p>
        </p:txBody>
      </p:sp>
      <p:sp>
        <p:nvSpPr>
          <p:cNvPr id="3" name="Text Placeholder 2">
            <a:extLst>
              <a:ext uri="{FF2B5EF4-FFF2-40B4-BE49-F238E27FC236}">
                <a16:creationId xmlns:a16="http://schemas.microsoft.com/office/drawing/2014/main" id="{736F909C-761C-344D-38D3-9289B8CB3375}"/>
              </a:ext>
            </a:extLst>
          </p:cNvPr>
          <p:cNvSpPr>
            <a:spLocks noGrp="1"/>
          </p:cNvSpPr>
          <p:nvPr>
            <p:ph type="body" idx="1"/>
          </p:nvPr>
        </p:nvSpPr>
        <p:spPr/>
        <p:txBody>
          <a:bodyPr/>
          <a:lstStyle/>
          <a:p>
            <a:pPr marL="114300" indent="0" algn="l">
              <a:buNone/>
            </a:pPr>
            <a:r>
              <a:rPr lang="en-US" b="0" i="0" dirty="0">
                <a:solidFill>
                  <a:srgbClr val="222222"/>
                </a:solidFill>
                <a:effectLst/>
                <a:latin typeface="Rubik" panose="020B0604020202020204" charset="-79"/>
                <a:cs typeface="Rubik" panose="020B0604020202020204" charset="-79"/>
              </a:rPr>
              <a:t>Even if you are not a manager, it is important to have some leadership experience and ability. Leadership requires being able to motivate and encourage others and help a team achieve success.</a:t>
            </a:r>
          </a:p>
          <a:p>
            <a:endParaRPr lang="en-US" dirty="0"/>
          </a:p>
        </p:txBody>
      </p:sp>
      <p:sp>
        <p:nvSpPr>
          <p:cNvPr id="4" name="Text Placeholder 3">
            <a:extLst>
              <a:ext uri="{FF2B5EF4-FFF2-40B4-BE49-F238E27FC236}">
                <a16:creationId xmlns:a16="http://schemas.microsoft.com/office/drawing/2014/main" id="{A3D0742B-8103-89A0-EE90-F295928B4083}"/>
              </a:ext>
            </a:extLst>
          </p:cNvPr>
          <p:cNvSpPr>
            <a:spLocks noGrp="1"/>
          </p:cNvSpPr>
          <p:nvPr>
            <p:ph type="body" idx="2"/>
          </p:nvPr>
        </p:nvSpPr>
        <p:spPr>
          <a:xfrm>
            <a:off x="5951102" y="1526175"/>
            <a:ext cx="2501700" cy="2989200"/>
          </a:xfrm>
        </p:spPr>
        <p:txBody>
          <a:bodyPr/>
          <a:lstStyle/>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Encouraging</a:t>
            </a: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Inspiring trust</a:t>
            </a: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Instructing</a:t>
            </a:r>
          </a:p>
          <a:p>
            <a:pPr algn="l">
              <a:buFont typeface="Arial" panose="020B0604020202020204" pitchFamily="34" charset="0"/>
              <a:buChar char="•"/>
            </a:pPr>
            <a:r>
              <a:rPr lang="en-US" b="0" i="0" u="none" strike="noStrike" dirty="0">
                <a:solidFill>
                  <a:srgbClr val="246FC8"/>
                </a:solidFill>
                <a:effectLst/>
                <a:latin typeface="Rubik" panose="020B0604020202020204" charset="-79"/>
                <a:cs typeface="Rubik" panose="020B0604020202020204" charset="-79"/>
                <a:hlinkClick r:id="rId2"/>
              </a:rPr>
              <a:t>Management</a:t>
            </a:r>
            <a:endParaRPr lang="en-US" b="0" i="0" dirty="0">
              <a:solidFill>
                <a:srgbClr val="222222"/>
              </a:solidFill>
              <a:effectLst/>
              <a:latin typeface="Rubik" panose="020B0604020202020204" charset="-79"/>
              <a:cs typeface="Rubik" panose="020B0604020202020204" charset="-79"/>
            </a:endParaRP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Mentoring</a:t>
            </a:r>
          </a:p>
          <a:p>
            <a:pPr algn="l">
              <a:buFont typeface="Arial" panose="020B0604020202020204" pitchFamily="34" charset="0"/>
              <a:buChar char="•"/>
            </a:pPr>
            <a:r>
              <a:rPr lang="en-US" b="0" i="0" u="none" strike="noStrike" dirty="0">
                <a:solidFill>
                  <a:srgbClr val="246FC8"/>
                </a:solidFill>
                <a:effectLst/>
                <a:latin typeface="Rubik" panose="020B0604020202020204" charset="-79"/>
                <a:cs typeface="Rubik" panose="020B0604020202020204" charset="-79"/>
                <a:hlinkClick r:id="rId3"/>
              </a:rPr>
              <a:t>Motivation</a:t>
            </a:r>
            <a:endParaRPr lang="en-US" b="0" i="0" dirty="0">
              <a:solidFill>
                <a:srgbClr val="222222"/>
              </a:solidFill>
              <a:effectLst/>
              <a:latin typeface="Rubik" panose="020B0604020202020204" charset="-79"/>
              <a:cs typeface="Rubik" panose="020B0604020202020204" charset="-79"/>
            </a:endParaRP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Positive reinforcement</a:t>
            </a:r>
          </a:p>
          <a:p>
            <a:endParaRPr lang="en-US" dirty="0"/>
          </a:p>
        </p:txBody>
      </p:sp>
      <p:sp>
        <p:nvSpPr>
          <p:cNvPr id="6" name="Slide Number Placeholder 5">
            <a:extLst>
              <a:ext uri="{FF2B5EF4-FFF2-40B4-BE49-F238E27FC236}">
                <a16:creationId xmlns:a16="http://schemas.microsoft.com/office/drawing/2014/main" id="{EB1859F1-5A13-0227-D244-7BF30FA0F5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45</a:t>
            </a:fld>
            <a:endParaRPr lang="en"/>
          </a:p>
        </p:txBody>
      </p:sp>
    </p:spTree>
    <p:extLst>
      <p:ext uri="{BB962C8B-B14F-4D97-AF65-F5344CB8AC3E}">
        <p14:creationId xmlns:p14="http://schemas.microsoft.com/office/powerpoint/2010/main" val="3850304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75F7EB-C7F5-C3BD-7B80-A31B0B7401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46</a:t>
            </a:fld>
            <a:endParaRPr lang="en"/>
          </a:p>
        </p:txBody>
      </p:sp>
      <p:pic>
        <p:nvPicPr>
          <p:cNvPr id="8" name="Picture 7">
            <a:extLst>
              <a:ext uri="{FF2B5EF4-FFF2-40B4-BE49-F238E27FC236}">
                <a16:creationId xmlns:a16="http://schemas.microsoft.com/office/drawing/2014/main" id="{DB99E8FC-9E46-130F-6EE8-05BB89AC2EB6}"/>
              </a:ext>
            </a:extLst>
          </p:cNvPr>
          <p:cNvPicPr>
            <a:picLocks noChangeAspect="1"/>
          </p:cNvPicPr>
          <p:nvPr/>
        </p:nvPicPr>
        <p:blipFill rotWithShape="1">
          <a:blip r:embed="rId2"/>
          <a:srcRect b="6290"/>
          <a:stretch/>
        </p:blipFill>
        <p:spPr>
          <a:xfrm>
            <a:off x="263392" y="731128"/>
            <a:ext cx="8842083" cy="4336305"/>
          </a:xfrm>
          <a:prstGeom prst="rect">
            <a:avLst/>
          </a:prstGeom>
        </p:spPr>
      </p:pic>
    </p:spTree>
    <p:extLst>
      <p:ext uri="{BB962C8B-B14F-4D97-AF65-F5344CB8AC3E}">
        <p14:creationId xmlns:p14="http://schemas.microsoft.com/office/powerpoint/2010/main" val="2502706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9B625-1C91-8ABE-570A-5D17F9FAA830}"/>
              </a:ext>
            </a:extLst>
          </p:cNvPr>
          <p:cNvSpPr>
            <a:spLocks noGrp="1"/>
          </p:cNvSpPr>
          <p:nvPr>
            <p:ph type="title"/>
          </p:nvPr>
        </p:nvSpPr>
        <p:spPr>
          <a:xfrm>
            <a:off x="691200" y="628125"/>
            <a:ext cx="8192468" cy="493500"/>
          </a:xfrm>
        </p:spPr>
        <p:txBody>
          <a:bodyPr/>
          <a:lstStyle/>
          <a:p>
            <a:pPr algn="ctr"/>
            <a:r>
              <a:rPr lang="en-US" dirty="0"/>
              <a:t>HOW TO IMPROVE YOUR LEADERSHIP SKILLS </a:t>
            </a:r>
          </a:p>
        </p:txBody>
      </p:sp>
      <p:sp>
        <p:nvSpPr>
          <p:cNvPr id="6" name="Slide Number Placeholder 5">
            <a:extLst>
              <a:ext uri="{FF2B5EF4-FFF2-40B4-BE49-F238E27FC236}">
                <a16:creationId xmlns:a16="http://schemas.microsoft.com/office/drawing/2014/main" id="{40B0AF1F-A40B-5C27-6C0B-BC48A8BEE9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47</a:t>
            </a:fld>
            <a:endParaRPr lang="en"/>
          </a:p>
        </p:txBody>
      </p:sp>
      <p:pic>
        <p:nvPicPr>
          <p:cNvPr id="8" name="Picture 7">
            <a:extLst>
              <a:ext uri="{FF2B5EF4-FFF2-40B4-BE49-F238E27FC236}">
                <a16:creationId xmlns:a16="http://schemas.microsoft.com/office/drawing/2014/main" id="{8C59AE81-5749-6375-CEAE-9868EE6FF464}"/>
              </a:ext>
            </a:extLst>
          </p:cNvPr>
          <p:cNvPicPr>
            <a:picLocks noChangeAspect="1"/>
          </p:cNvPicPr>
          <p:nvPr/>
        </p:nvPicPr>
        <p:blipFill rotWithShape="1">
          <a:blip r:embed="rId2"/>
          <a:srcRect t="16669" b="4304"/>
          <a:stretch/>
        </p:blipFill>
        <p:spPr>
          <a:xfrm>
            <a:off x="510539" y="1391042"/>
            <a:ext cx="8373129" cy="3462898"/>
          </a:xfrm>
          <a:prstGeom prst="rect">
            <a:avLst/>
          </a:prstGeom>
        </p:spPr>
      </p:pic>
    </p:spTree>
    <p:extLst>
      <p:ext uri="{BB962C8B-B14F-4D97-AF65-F5344CB8AC3E}">
        <p14:creationId xmlns:p14="http://schemas.microsoft.com/office/powerpoint/2010/main" val="9575109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993CDF-9DCE-69D1-CC67-F86C3DB28F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48</a:t>
            </a:fld>
            <a:endParaRPr lang="en"/>
          </a:p>
        </p:txBody>
      </p:sp>
      <p:pic>
        <p:nvPicPr>
          <p:cNvPr id="8" name="Picture 7">
            <a:extLst>
              <a:ext uri="{FF2B5EF4-FFF2-40B4-BE49-F238E27FC236}">
                <a16:creationId xmlns:a16="http://schemas.microsoft.com/office/drawing/2014/main" id="{C1E13E4E-4944-856E-1168-B54FF78C1D00}"/>
              </a:ext>
            </a:extLst>
          </p:cNvPr>
          <p:cNvPicPr>
            <a:picLocks noChangeAspect="1"/>
          </p:cNvPicPr>
          <p:nvPr/>
        </p:nvPicPr>
        <p:blipFill rotWithShape="1">
          <a:blip r:embed="rId2"/>
          <a:srcRect l="5217" t="3407" r="4203" b="4000"/>
          <a:stretch/>
        </p:blipFill>
        <p:spPr>
          <a:xfrm>
            <a:off x="2354580" y="53340"/>
            <a:ext cx="5067300" cy="5067300"/>
          </a:xfrm>
          <a:prstGeom prst="rect">
            <a:avLst/>
          </a:prstGeom>
        </p:spPr>
      </p:pic>
    </p:spTree>
    <p:extLst>
      <p:ext uri="{BB962C8B-B14F-4D97-AF65-F5344CB8AC3E}">
        <p14:creationId xmlns:p14="http://schemas.microsoft.com/office/powerpoint/2010/main" val="2015801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7C6CDF-D65C-2BB1-AE6B-E20B22F71B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49</a:t>
            </a:fld>
            <a:endParaRPr lang="en"/>
          </a:p>
        </p:txBody>
      </p:sp>
      <p:pic>
        <p:nvPicPr>
          <p:cNvPr id="3" name="Picture 2">
            <a:extLst>
              <a:ext uri="{FF2B5EF4-FFF2-40B4-BE49-F238E27FC236}">
                <a16:creationId xmlns:a16="http://schemas.microsoft.com/office/drawing/2014/main" id="{6D5CAFD5-AEBE-B256-6955-2A06CC182892}"/>
              </a:ext>
            </a:extLst>
          </p:cNvPr>
          <p:cNvPicPr>
            <a:picLocks noChangeAspect="1"/>
          </p:cNvPicPr>
          <p:nvPr/>
        </p:nvPicPr>
        <p:blipFill>
          <a:blip r:embed="rId2"/>
          <a:stretch>
            <a:fillRect/>
          </a:stretch>
        </p:blipFill>
        <p:spPr>
          <a:xfrm>
            <a:off x="2587287" y="894595"/>
            <a:ext cx="5664261" cy="3772398"/>
          </a:xfrm>
          <a:prstGeom prst="rect">
            <a:avLst/>
          </a:prstGeom>
        </p:spPr>
      </p:pic>
    </p:spTree>
    <p:extLst>
      <p:ext uri="{BB962C8B-B14F-4D97-AF65-F5344CB8AC3E}">
        <p14:creationId xmlns:p14="http://schemas.microsoft.com/office/powerpoint/2010/main" val="422136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5"/>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5</a:t>
            </a:fld>
            <a:endParaRPr/>
          </a:p>
        </p:txBody>
      </p:sp>
      <p:sp>
        <p:nvSpPr>
          <p:cNvPr id="89" name="Google Shape;89;p5"/>
          <p:cNvSpPr txBox="1"/>
          <p:nvPr/>
        </p:nvSpPr>
        <p:spPr>
          <a:xfrm>
            <a:off x="6604020" y="2710989"/>
            <a:ext cx="2446500" cy="1432800"/>
          </a:xfrm>
          <a:prstGeom prst="rect">
            <a:avLst/>
          </a:prstGeom>
          <a:noFill/>
          <a:ln>
            <a:noFill/>
          </a:ln>
        </p:spPr>
        <p:txBody>
          <a:bodyPr spcFirstLastPara="1" wrap="square" lIns="91425" tIns="91425" rIns="91425" bIns="91425" anchor="b" anchorCtr="0">
            <a:noAutofit/>
          </a:bodyPr>
          <a:lstStyle/>
          <a:p>
            <a:pPr marL="457200" marR="0" lvl="0" indent="-228600" algn="l" rtl="0">
              <a:lnSpc>
                <a:spcPct val="100000"/>
              </a:lnSpc>
              <a:spcBef>
                <a:spcPts val="600"/>
              </a:spcBef>
              <a:spcAft>
                <a:spcPts val="0"/>
              </a:spcAft>
              <a:buClr>
                <a:schemeClr val="accent2"/>
              </a:buClr>
              <a:buSzPts val="3000"/>
              <a:buFont typeface="Montserrat"/>
              <a:buNone/>
            </a:pPr>
            <a:endParaRPr sz="3000" b="0" i="0" u="none" strike="noStrike" cap="none">
              <a:solidFill>
                <a:srgbClr val="222222"/>
              </a:solidFill>
              <a:latin typeface="Rubik"/>
              <a:ea typeface="Rubik"/>
              <a:cs typeface="Rubik"/>
              <a:sym typeface="Rubik"/>
            </a:endParaRPr>
          </a:p>
        </p:txBody>
      </p:sp>
      <p:sp>
        <p:nvSpPr>
          <p:cNvPr id="90" name="Google Shape;90;p5"/>
          <p:cNvSpPr txBox="1">
            <a:spLocks noGrp="1"/>
          </p:cNvSpPr>
          <p:nvPr>
            <p:ph type="body" idx="1"/>
          </p:nvPr>
        </p:nvSpPr>
        <p:spPr>
          <a:xfrm>
            <a:off x="2591694" y="175989"/>
            <a:ext cx="6458826" cy="3251400"/>
          </a:xfrm>
          <a:prstGeom prst="rect">
            <a:avLst/>
          </a:prstGeom>
          <a:noFill/>
          <a:ln>
            <a:noFill/>
          </a:ln>
        </p:spPr>
        <p:txBody>
          <a:bodyPr spcFirstLastPara="1" wrap="square" lIns="91425" tIns="91425" rIns="91425" bIns="91425" anchor="t" anchorCtr="0">
            <a:noAutofit/>
          </a:bodyPr>
          <a:lstStyle/>
          <a:p>
            <a:pPr marL="457200" lvl="0" indent="-419100" algn="l" rtl="0">
              <a:lnSpc>
                <a:spcPct val="100000"/>
              </a:lnSpc>
              <a:spcBef>
                <a:spcPts val="600"/>
              </a:spcBef>
              <a:spcAft>
                <a:spcPts val="0"/>
              </a:spcAft>
              <a:buSzPts val="3000"/>
              <a:buChar char="▣"/>
            </a:pPr>
            <a:r>
              <a:rPr lang="en" sz="2000">
                <a:solidFill>
                  <a:srgbClr val="222222"/>
                </a:solidFill>
                <a:latin typeface="Rubik"/>
                <a:ea typeface="Rubik"/>
                <a:cs typeface="Rubik"/>
                <a:sym typeface="Rubik"/>
              </a:rPr>
              <a:t>Interpersonal skills are sometimes called </a:t>
            </a:r>
            <a:r>
              <a:rPr lang="en" sz="2000" u="sng">
                <a:solidFill>
                  <a:srgbClr val="246FC8"/>
                </a:solidFill>
                <a:latin typeface="Rubik"/>
                <a:ea typeface="Rubik"/>
                <a:cs typeface="Rubik"/>
                <a:sym typeface="Rubik"/>
                <a:hlinkClick r:id="rId3">
                  <a:extLst>
                    <a:ext uri="{A12FA001-AC4F-418D-AE19-62706E023703}">
                      <ahyp:hlinkClr xmlns:ahyp="http://schemas.microsoft.com/office/drawing/2018/hyperlinkcolor" val="tx"/>
                    </a:ext>
                  </a:extLst>
                </a:hlinkClick>
              </a:rPr>
              <a:t>employability</a:t>
            </a:r>
            <a:r>
              <a:rPr lang="en" sz="2000">
                <a:solidFill>
                  <a:srgbClr val="222222"/>
                </a:solidFill>
                <a:latin typeface="Rubik"/>
                <a:ea typeface="Rubik"/>
                <a:cs typeface="Rubik"/>
                <a:sym typeface="Rubik"/>
              </a:rPr>
              <a:t> skills. </a:t>
            </a:r>
            <a:endParaRPr/>
          </a:p>
          <a:p>
            <a:pPr marL="457200" lvl="0" indent="-419100" algn="l" rtl="0">
              <a:lnSpc>
                <a:spcPct val="100000"/>
              </a:lnSpc>
              <a:spcBef>
                <a:spcPts val="600"/>
              </a:spcBef>
              <a:spcAft>
                <a:spcPts val="0"/>
              </a:spcAft>
              <a:buSzPts val="3000"/>
              <a:buChar char="▣"/>
            </a:pPr>
            <a:r>
              <a:rPr lang="en" sz="2000">
                <a:solidFill>
                  <a:srgbClr val="222222"/>
                </a:solidFill>
                <a:latin typeface="Rubik"/>
                <a:ea typeface="Rubik"/>
                <a:cs typeface="Rubik"/>
                <a:sym typeface="Rubik"/>
              </a:rPr>
              <a:t>The word “employability” is a tip-off about the importance of interpersonal skills: they’re so crucial that hiring managers really don’t want to hire candidates without them.</a:t>
            </a:r>
            <a:endParaRPr/>
          </a:p>
          <a:p>
            <a:pPr marL="457200" lvl="0" indent="-419100" algn="l" rtl="0">
              <a:lnSpc>
                <a:spcPct val="100000"/>
              </a:lnSpc>
              <a:spcBef>
                <a:spcPts val="600"/>
              </a:spcBef>
              <a:spcAft>
                <a:spcPts val="0"/>
              </a:spcAft>
              <a:buSzPts val="3000"/>
              <a:buChar char="▣"/>
            </a:pPr>
            <a:r>
              <a:rPr lang="en" sz="2000">
                <a:solidFill>
                  <a:srgbClr val="222222"/>
                </a:solidFill>
                <a:latin typeface="Rubik"/>
                <a:ea typeface="Rubik"/>
                <a:cs typeface="Rubik"/>
                <a:sym typeface="Rubik"/>
              </a:rPr>
              <a:t>Many careers require consistent, if not constant, interaction with other people.</a:t>
            </a:r>
            <a:endParaRPr/>
          </a:p>
          <a:p>
            <a:pPr marL="457200" lvl="0" indent="-419100" algn="l" rtl="0">
              <a:lnSpc>
                <a:spcPct val="100000"/>
              </a:lnSpc>
              <a:spcBef>
                <a:spcPts val="600"/>
              </a:spcBef>
              <a:spcAft>
                <a:spcPts val="0"/>
              </a:spcAft>
              <a:buSzPts val="3000"/>
              <a:buChar char="▣"/>
            </a:pPr>
            <a:r>
              <a:rPr lang="en" sz="2000">
                <a:solidFill>
                  <a:srgbClr val="222222"/>
                </a:solidFill>
                <a:latin typeface="Rubik"/>
                <a:ea typeface="Rubik"/>
                <a:cs typeface="Rubik"/>
                <a:sym typeface="Rubik"/>
              </a:rPr>
              <a:t> This is true even for jobs that would seem to favor </a:t>
            </a:r>
            <a:r>
              <a:rPr lang="en" sz="2000" u="sng">
                <a:solidFill>
                  <a:srgbClr val="246FC8"/>
                </a:solidFill>
                <a:latin typeface="Rubik"/>
                <a:ea typeface="Rubik"/>
                <a:cs typeface="Rubik"/>
                <a:sym typeface="Rubik"/>
                <a:hlinkClick r:id="rId4">
                  <a:extLst>
                    <a:ext uri="{A12FA001-AC4F-418D-AE19-62706E023703}">
                      <ahyp:hlinkClr xmlns:ahyp="http://schemas.microsoft.com/office/drawing/2018/hyperlinkcolor" val="tx"/>
                    </a:ext>
                  </a:extLst>
                </a:hlinkClick>
              </a:rPr>
              <a:t>introverted personalities</a:t>
            </a:r>
            <a:r>
              <a:rPr lang="en" sz="2000">
                <a:solidFill>
                  <a:srgbClr val="222222"/>
                </a:solidFill>
                <a:latin typeface="Rubik"/>
                <a:ea typeface="Rubik"/>
                <a:cs typeface="Rubik"/>
                <a:sym typeface="Rubik"/>
              </a:rPr>
              <a:t> and independent </a:t>
            </a:r>
            <a:r>
              <a:rPr lang="en" sz="2000" u="sng">
                <a:solidFill>
                  <a:srgbClr val="246FC8"/>
                </a:solidFill>
                <a:latin typeface="Rubik"/>
                <a:ea typeface="Rubik"/>
                <a:cs typeface="Rubik"/>
                <a:sym typeface="Rubik"/>
                <a:hlinkClick r:id="rId5">
                  <a:extLst>
                    <a:ext uri="{A12FA001-AC4F-418D-AE19-62706E023703}">
                      <ahyp:hlinkClr xmlns:ahyp="http://schemas.microsoft.com/office/drawing/2018/hyperlinkcolor" val="tx"/>
                    </a:ext>
                  </a:extLst>
                </a:hlinkClick>
              </a:rPr>
              <a:t>work styles</a:t>
            </a:r>
            <a:r>
              <a:rPr lang="en" sz="2000">
                <a:solidFill>
                  <a:srgbClr val="222222"/>
                </a:solidFill>
                <a:latin typeface="Rubik"/>
                <a:ea typeface="Rubik"/>
                <a:cs typeface="Rubik"/>
                <a:sym typeface="Rubik"/>
              </a:rPr>
              <a:t>.</a:t>
            </a:r>
            <a:endParaRPr/>
          </a:p>
          <a:p>
            <a:pPr marL="457200" lvl="0" indent="-419100" algn="l" rtl="0">
              <a:lnSpc>
                <a:spcPct val="100000"/>
              </a:lnSpc>
              <a:spcBef>
                <a:spcPts val="600"/>
              </a:spcBef>
              <a:spcAft>
                <a:spcPts val="0"/>
              </a:spcAft>
              <a:buSzPts val="3000"/>
              <a:buChar char="▣"/>
            </a:pPr>
            <a:r>
              <a:rPr lang="en" sz="2000">
                <a:solidFill>
                  <a:srgbClr val="222222"/>
                </a:solidFill>
                <a:latin typeface="Rubik"/>
                <a:ea typeface="Rubik"/>
                <a:cs typeface="Rubik"/>
                <a:sym typeface="Rubik"/>
              </a:rPr>
              <a:t> For example, even if you’re a software engineer, writer, or statistician, you still need to be able to communicate and collaborate with your team.</a:t>
            </a:r>
            <a:endParaRPr/>
          </a:p>
          <a:p>
            <a:pPr marL="457200" lvl="0" indent="-228600" algn="l" rtl="0">
              <a:lnSpc>
                <a:spcPct val="100000"/>
              </a:lnSpc>
              <a:spcBef>
                <a:spcPts val="600"/>
              </a:spcBef>
              <a:spcAft>
                <a:spcPts val="0"/>
              </a:spcAft>
              <a:buSzPts val="3000"/>
              <a:buNone/>
            </a:pP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7E30-DADB-73BB-33CC-CBD68464A60C}"/>
              </a:ext>
            </a:extLst>
          </p:cNvPr>
          <p:cNvSpPr>
            <a:spLocks noGrp="1"/>
          </p:cNvSpPr>
          <p:nvPr>
            <p:ph type="title"/>
          </p:nvPr>
        </p:nvSpPr>
        <p:spPr/>
        <p:txBody>
          <a:bodyPr/>
          <a:lstStyle/>
          <a:p>
            <a:r>
              <a:rPr lang="en-US" dirty="0"/>
              <a:t>POSITIVE ATTITUDE</a:t>
            </a:r>
          </a:p>
        </p:txBody>
      </p:sp>
      <p:sp>
        <p:nvSpPr>
          <p:cNvPr id="3" name="Text Placeholder 2">
            <a:extLst>
              <a:ext uri="{FF2B5EF4-FFF2-40B4-BE49-F238E27FC236}">
                <a16:creationId xmlns:a16="http://schemas.microsoft.com/office/drawing/2014/main" id="{889E0310-4595-E809-5819-21FE1C7416B7}"/>
              </a:ext>
            </a:extLst>
          </p:cNvPr>
          <p:cNvSpPr>
            <a:spLocks noGrp="1"/>
          </p:cNvSpPr>
          <p:nvPr>
            <p:ph type="body" idx="1"/>
          </p:nvPr>
        </p:nvSpPr>
        <p:spPr>
          <a:xfrm>
            <a:off x="691200" y="1393425"/>
            <a:ext cx="3880800" cy="2989200"/>
          </a:xfrm>
        </p:spPr>
        <p:txBody>
          <a:bodyPr/>
          <a:lstStyle/>
          <a:p>
            <a:pPr algn="l"/>
            <a:r>
              <a:rPr lang="en-US" b="0" i="0" dirty="0">
                <a:solidFill>
                  <a:srgbClr val="222222"/>
                </a:solidFill>
                <a:effectLst/>
                <a:latin typeface="Rubik" panose="020B0604020202020204" charset="-79"/>
                <a:cs typeface="Rubik" panose="020B0604020202020204" charset="-79"/>
              </a:rPr>
              <a:t>Employers want to hire employees who make the office a brighter place. They want people with a friendly, positive demeanor. </a:t>
            </a:r>
          </a:p>
          <a:p>
            <a:pPr algn="l"/>
            <a:r>
              <a:rPr lang="en-US" b="0" i="0" dirty="0">
                <a:solidFill>
                  <a:srgbClr val="222222"/>
                </a:solidFill>
                <a:effectLst/>
                <a:latin typeface="Rubik" panose="020B0604020202020204" charset="-79"/>
                <a:cs typeface="Rubik" panose="020B0604020202020204" charset="-79"/>
              </a:rPr>
              <a:t>This doesn’t mean you have to be the most social person in the office, but you must be willing to develop some sort of a positive rapport with your colleagues.</a:t>
            </a:r>
          </a:p>
          <a:p>
            <a:endParaRPr lang="en-US" dirty="0"/>
          </a:p>
        </p:txBody>
      </p:sp>
      <p:sp>
        <p:nvSpPr>
          <p:cNvPr id="4" name="Text Placeholder 3">
            <a:extLst>
              <a:ext uri="{FF2B5EF4-FFF2-40B4-BE49-F238E27FC236}">
                <a16:creationId xmlns:a16="http://schemas.microsoft.com/office/drawing/2014/main" id="{AC8C78ED-CA9B-37F5-5E16-CB00AA2C1CCD}"/>
              </a:ext>
            </a:extLst>
          </p:cNvPr>
          <p:cNvSpPr>
            <a:spLocks noGrp="1"/>
          </p:cNvSpPr>
          <p:nvPr>
            <p:ph type="body" idx="2"/>
          </p:nvPr>
        </p:nvSpPr>
        <p:spPr>
          <a:xfrm>
            <a:off x="6536728" y="1422870"/>
            <a:ext cx="2501700" cy="2989200"/>
          </a:xfrm>
        </p:spPr>
        <p:txBody>
          <a:bodyPr/>
          <a:lstStyle/>
          <a:p>
            <a:pPr algn="l">
              <a:buFont typeface="Arial" panose="020B0604020202020204" pitchFamily="34" charset="0"/>
              <a:buChar char="•"/>
            </a:pPr>
            <a:r>
              <a:rPr lang="en-US" b="0" i="0" u="none" strike="noStrike" dirty="0">
                <a:solidFill>
                  <a:srgbClr val="246FC8"/>
                </a:solidFill>
                <a:effectLst/>
                <a:latin typeface="Rubik" panose="020B0604020202020204" charset="-79"/>
                <a:cs typeface="Rubik" panose="020B0604020202020204" charset="-79"/>
                <a:hlinkClick r:id="rId2"/>
              </a:rPr>
              <a:t>Behavioral skills</a:t>
            </a:r>
            <a:endParaRPr lang="en-US" b="0" i="0" dirty="0">
              <a:solidFill>
                <a:srgbClr val="222222"/>
              </a:solidFill>
              <a:effectLst/>
              <a:latin typeface="Rubik" panose="020B0604020202020204" charset="-79"/>
              <a:cs typeface="Rubik" panose="020B0604020202020204" charset="-79"/>
            </a:endParaRP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Developing rapport</a:t>
            </a: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Friendliness</a:t>
            </a: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Humor</a:t>
            </a: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Networking</a:t>
            </a:r>
          </a:p>
          <a:p>
            <a:pPr algn="l">
              <a:buFont typeface="Arial" panose="020B0604020202020204" pitchFamily="34" charset="0"/>
              <a:buChar char="•"/>
            </a:pPr>
            <a:r>
              <a:rPr lang="en-US" b="0" i="0" u="none" strike="noStrike" dirty="0">
                <a:solidFill>
                  <a:srgbClr val="246FC8"/>
                </a:solidFill>
                <a:effectLst/>
                <a:latin typeface="Rubik" panose="020B0604020202020204" charset="-79"/>
                <a:cs typeface="Rubik" panose="020B0604020202020204" charset="-79"/>
                <a:hlinkClick r:id="rId3"/>
              </a:rPr>
              <a:t>Social skills</a:t>
            </a:r>
            <a:endParaRPr lang="en-US" b="0" i="0" dirty="0">
              <a:solidFill>
                <a:srgbClr val="222222"/>
              </a:solidFill>
              <a:effectLst/>
              <a:latin typeface="Rubik" panose="020B0604020202020204" charset="-79"/>
              <a:cs typeface="Rubik" panose="020B0604020202020204" charset="-79"/>
            </a:endParaRPr>
          </a:p>
          <a:p>
            <a:endParaRPr lang="en-US" dirty="0"/>
          </a:p>
        </p:txBody>
      </p:sp>
      <p:sp>
        <p:nvSpPr>
          <p:cNvPr id="6" name="Slide Number Placeholder 5">
            <a:extLst>
              <a:ext uri="{FF2B5EF4-FFF2-40B4-BE49-F238E27FC236}">
                <a16:creationId xmlns:a16="http://schemas.microsoft.com/office/drawing/2014/main" id="{197FDA1E-4B2F-4072-2979-D9938BBF48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50</a:t>
            </a:fld>
            <a:endParaRPr lang="en"/>
          </a:p>
        </p:txBody>
      </p:sp>
    </p:spTree>
    <p:extLst>
      <p:ext uri="{BB962C8B-B14F-4D97-AF65-F5344CB8AC3E}">
        <p14:creationId xmlns:p14="http://schemas.microsoft.com/office/powerpoint/2010/main" val="1464760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84F6D87-ADBA-AC58-B6B4-8EE3EA7CD1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51</a:t>
            </a:fld>
            <a:endParaRPr lang="en"/>
          </a:p>
        </p:txBody>
      </p:sp>
      <p:pic>
        <p:nvPicPr>
          <p:cNvPr id="8" name="Picture 7">
            <a:extLst>
              <a:ext uri="{FF2B5EF4-FFF2-40B4-BE49-F238E27FC236}">
                <a16:creationId xmlns:a16="http://schemas.microsoft.com/office/drawing/2014/main" id="{2678F39B-FB06-F9D6-4B8C-45833050DDBA}"/>
              </a:ext>
            </a:extLst>
          </p:cNvPr>
          <p:cNvPicPr>
            <a:picLocks noChangeAspect="1"/>
          </p:cNvPicPr>
          <p:nvPr/>
        </p:nvPicPr>
        <p:blipFill rotWithShape="1">
          <a:blip r:embed="rId2"/>
          <a:srcRect r="14063" b="88444"/>
          <a:stretch/>
        </p:blipFill>
        <p:spPr>
          <a:xfrm>
            <a:off x="0" y="0"/>
            <a:ext cx="3996567" cy="485955"/>
          </a:xfrm>
          <a:prstGeom prst="rect">
            <a:avLst/>
          </a:prstGeom>
        </p:spPr>
      </p:pic>
      <p:pic>
        <p:nvPicPr>
          <p:cNvPr id="10" name="Picture 9">
            <a:extLst>
              <a:ext uri="{FF2B5EF4-FFF2-40B4-BE49-F238E27FC236}">
                <a16:creationId xmlns:a16="http://schemas.microsoft.com/office/drawing/2014/main" id="{15C86650-9CAC-FBCB-8A60-46BCF6BF12C0}"/>
              </a:ext>
            </a:extLst>
          </p:cNvPr>
          <p:cNvPicPr>
            <a:picLocks noChangeAspect="1"/>
          </p:cNvPicPr>
          <p:nvPr/>
        </p:nvPicPr>
        <p:blipFill rotWithShape="1">
          <a:blip r:embed="rId2"/>
          <a:srcRect t="17334" r="54018" b="5630"/>
          <a:stretch/>
        </p:blipFill>
        <p:spPr>
          <a:xfrm>
            <a:off x="2956561" y="430406"/>
            <a:ext cx="5928360" cy="4637027"/>
          </a:xfrm>
          <a:prstGeom prst="rect">
            <a:avLst/>
          </a:prstGeom>
        </p:spPr>
      </p:pic>
    </p:spTree>
    <p:extLst>
      <p:ext uri="{BB962C8B-B14F-4D97-AF65-F5344CB8AC3E}">
        <p14:creationId xmlns:p14="http://schemas.microsoft.com/office/powerpoint/2010/main" val="23319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F64850A-DEA4-B6EF-7A11-4AC9CA17EC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52</a:t>
            </a:fld>
            <a:endParaRPr lang="en"/>
          </a:p>
        </p:txBody>
      </p:sp>
      <p:pic>
        <p:nvPicPr>
          <p:cNvPr id="8" name="Picture 7">
            <a:extLst>
              <a:ext uri="{FF2B5EF4-FFF2-40B4-BE49-F238E27FC236}">
                <a16:creationId xmlns:a16="http://schemas.microsoft.com/office/drawing/2014/main" id="{0935F338-7C04-0E0B-91FA-6F3107F91747}"/>
              </a:ext>
            </a:extLst>
          </p:cNvPr>
          <p:cNvPicPr>
            <a:picLocks noChangeAspect="1"/>
          </p:cNvPicPr>
          <p:nvPr/>
        </p:nvPicPr>
        <p:blipFill rotWithShape="1">
          <a:blip r:embed="rId2"/>
          <a:srcRect l="46211" t="17629" b="4889"/>
          <a:stretch/>
        </p:blipFill>
        <p:spPr>
          <a:xfrm>
            <a:off x="1798319" y="1"/>
            <a:ext cx="5844541" cy="5118696"/>
          </a:xfrm>
          <a:prstGeom prst="rect">
            <a:avLst/>
          </a:prstGeom>
        </p:spPr>
      </p:pic>
    </p:spTree>
    <p:extLst>
      <p:ext uri="{BB962C8B-B14F-4D97-AF65-F5344CB8AC3E}">
        <p14:creationId xmlns:p14="http://schemas.microsoft.com/office/powerpoint/2010/main" val="4066952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FF4DB97-A0BA-2BD9-71FD-69F96AD6B5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53</a:t>
            </a:fld>
            <a:endParaRPr lang="en"/>
          </a:p>
        </p:txBody>
      </p:sp>
      <p:pic>
        <p:nvPicPr>
          <p:cNvPr id="8" name="Picture 7">
            <a:extLst>
              <a:ext uri="{FF2B5EF4-FFF2-40B4-BE49-F238E27FC236}">
                <a16:creationId xmlns:a16="http://schemas.microsoft.com/office/drawing/2014/main" id="{FD553DD5-09FD-5D4E-3D64-2E592BFB299A}"/>
              </a:ext>
            </a:extLst>
          </p:cNvPr>
          <p:cNvPicPr>
            <a:picLocks noChangeAspect="1"/>
          </p:cNvPicPr>
          <p:nvPr/>
        </p:nvPicPr>
        <p:blipFill>
          <a:blip r:embed="rId2"/>
          <a:stretch>
            <a:fillRect/>
          </a:stretch>
        </p:blipFill>
        <p:spPr>
          <a:xfrm>
            <a:off x="285750" y="180975"/>
            <a:ext cx="8572500" cy="4781550"/>
          </a:xfrm>
          <a:prstGeom prst="rect">
            <a:avLst/>
          </a:prstGeom>
        </p:spPr>
      </p:pic>
    </p:spTree>
    <p:extLst>
      <p:ext uri="{BB962C8B-B14F-4D97-AF65-F5344CB8AC3E}">
        <p14:creationId xmlns:p14="http://schemas.microsoft.com/office/powerpoint/2010/main" val="3389125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0683-8EDE-5248-8E38-6ABAF171D7CB}"/>
              </a:ext>
            </a:extLst>
          </p:cNvPr>
          <p:cNvSpPr>
            <a:spLocks noGrp="1"/>
          </p:cNvSpPr>
          <p:nvPr>
            <p:ph type="title"/>
          </p:nvPr>
        </p:nvSpPr>
        <p:spPr/>
        <p:txBody>
          <a:bodyPr/>
          <a:lstStyle/>
          <a:p>
            <a:r>
              <a:rPr lang="en-US" dirty="0"/>
              <a:t>TEAMWORK</a:t>
            </a:r>
          </a:p>
        </p:txBody>
      </p:sp>
      <p:sp>
        <p:nvSpPr>
          <p:cNvPr id="3" name="Text Placeholder 2">
            <a:extLst>
              <a:ext uri="{FF2B5EF4-FFF2-40B4-BE49-F238E27FC236}">
                <a16:creationId xmlns:a16="http://schemas.microsoft.com/office/drawing/2014/main" id="{B5FF1D9C-CBE9-BE1B-41E3-0DC86AE08277}"/>
              </a:ext>
            </a:extLst>
          </p:cNvPr>
          <p:cNvSpPr>
            <a:spLocks noGrp="1"/>
          </p:cNvSpPr>
          <p:nvPr>
            <p:ph type="body" idx="1"/>
          </p:nvPr>
        </p:nvSpPr>
        <p:spPr>
          <a:xfrm>
            <a:off x="691200" y="1393425"/>
            <a:ext cx="4779960" cy="2989200"/>
          </a:xfrm>
        </p:spPr>
        <p:txBody>
          <a:bodyPr/>
          <a:lstStyle/>
          <a:p>
            <a:pPr algn="l"/>
            <a:r>
              <a:rPr lang="en-US" sz="2000" b="0" i="0" dirty="0">
                <a:solidFill>
                  <a:srgbClr val="222222"/>
                </a:solidFill>
                <a:effectLst/>
                <a:latin typeface="Rubik" panose="020B0604020202020204" charset="-79"/>
                <a:cs typeface="Rubik" panose="020B0604020202020204" charset="-79"/>
              </a:rPr>
              <a:t>Even if your job involves a lot of independent work, you still need to be able to collaborate with others. Teamwork involves several of the skills already mentioned: you need to be able to listen to others, communicate your own goals, motivate your team, and resolve any conflicts that may arise.</a:t>
            </a:r>
          </a:p>
          <a:p>
            <a:endParaRPr lang="en-US" sz="2000" dirty="0"/>
          </a:p>
        </p:txBody>
      </p:sp>
      <p:sp>
        <p:nvSpPr>
          <p:cNvPr id="4" name="Text Placeholder 3">
            <a:extLst>
              <a:ext uri="{FF2B5EF4-FFF2-40B4-BE49-F238E27FC236}">
                <a16:creationId xmlns:a16="http://schemas.microsoft.com/office/drawing/2014/main" id="{B73E1C15-8A2A-C434-7CAE-ED2A101C6FF1}"/>
              </a:ext>
            </a:extLst>
          </p:cNvPr>
          <p:cNvSpPr>
            <a:spLocks noGrp="1"/>
          </p:cNvSpPr>
          <p:nvPr>
            <p:ph type="body" idx="2"/>
          </p:nvPr>
        </p:nvSpPr>
        <p:spPr>
          <a:xfrm>
            <a:off x="6329425" y="1526175"/>
            <a:ext cx="2501700" cy="2989200"/>
          </a:xfrm>
        </p:spPr>
        <p:txBody>
          <a:bodyPr/>
          <a:lstStyle/>
          <a:p>
            <a:pPr algn="l">
              <a:buFont typeface="Arial" panose="020B0604020202020204" pitchFamily="34" charset="0"/>
              <a:buChar char="•"/>
            </a:pPr>
            <a:r>
              <a:rPr lang="en-US" b="0" i="0" u="none" strike="noStrike" dirty="0">
                <a:solidFill>
                  <a:srgbClr val="246FC8"/>
                </a:solidFill>
                <a:effectLst/>
                <a:latin typeface="Rubik" panose="020B0604020202020204" charset="-79"/>
                <a:cs typeface="Rubik" panose="020B0604020202020204" charset="-79"/>
                <a:hlinkClick r:id="rId2"/>
              </a:rPr>
              <a:t>Collaboration</a:t>
            </a:r>
            <a:endParaRPr lang="en-US" b="0" i="0" dirty="0">
              <a:solidFill>
                <a:srgbClr val="222222"/>
              </a:solidFill>
              <a:effectLst/>
              <a:latin typeface="Rubik" panose="020B0604020202020204" charset="-79"/>
              <a:cs typeface="Rubik" panose="020B0604020202020204" charset="-79"/>
            </a:endParaRPr>
          </a:p>
          <a:p>
            <a:pPr algn="l">
              <a:buFont typeface="Arial" panose="020B0604020202020204" pitchFamily="34" charset="0"/>
              <a:buChar char="•"/>
            </a:pPr>
            <a:r>
              <a:rPr lang="en-US" b="0" i="0" dirty="0">
                <a:solidFill>
                  <a:srgbClr val="222222"/>
                </a:solidFill>
                <a:effectLst/>
                <a:latin typeface="Rubik" panose="020B0604020202020204" charset="-79"/>
                <a:cs typeface="Rubik" panose="020B0604020202020204" charset="-79"/>
              </a:rPr>
              <a:t>Group facilitating</a:t>
            </a:r>
          </a:p>
          <a:p>
            <a:pPr algn="l">
              <a:buFont typeface="Arial" panose="020B0604020202020204" pitchFamily="34" charset="0"/>
              <a:buChar char="•"/>
            </a:pPr>
            <a:r>
              <a:rPr lang="en-US" b="0" i="0" u="none" strike="noStrike" dirty="0">
                <a:solidFill>
                  <a:srgbClr val="246FC8"/>
                </a:solidFill>
                <a:effectLst/>
                <a:latin typeface="Rubik" panose="020B0604020202020204" charset="-79"/>
                <a:cs typeface="Rubik" panose="020B0604020202020204" charset="-79"/>
                <a:hlinkClick r:id="rId3"/>
              </a:rPr>
              <a:t>Team building</a:t>
            </a:r>
            <a:endParaRPr lang="en-US" b="0" i="0" dirty="0">
              <a:solidFill>
                <a:srgbClr val="222222"/>
              </a:solidFill>
              <a:effectLst/>
              <a:latin typeface="Rubik" panose="020B0604020202020204" charset="-79"/>
              <a:cs typeface="Rubik" panose="020B0604020202020204" charset="-79"/>
            </a:endParaRPr>
          </a:p>
          <a:p>
            <a:pPr algn="l">
              <a:buFont typeface="Arial" panose="020B0604020202020204" pitchFamily="34" charset="0"/>
              <a:buChar char="•"/>
            </a:pPr>
            <a:r>
              <a:rPr lang="en-US" b="0" i="0" u="none" strike="noStrike" dirty="0">
                <a:solidFill>
                  <a:srgbClr val="246FC8"/>
                </a:solidFill>
                <a:effectLst/>
                <a:latin typeface="Rubik" panose="020B0604020202020204" charset="-79"/>
                <a:cs typeface="Rubik" panose="020B0604020202020204" charset="-79"/>
                <a:hlinkClick r:id="rId4"/>
              </a:rPr>
              <a:t>Teamwork</a:t>
            </a:r>
            <a:endParaRPr lang="en-US" b="0" i="0" dirty="0">
              <a:solidFill>
                <a:srgbClr val="222222"/>
              </a:solidFill>
              <a:effectLst/>
              <a:latin typeface="Rubik" panose="020B0604020202020204" charset="-79"/>
              <a:cs typeface="Rubik" panose="020B0604020202020204" charset="-79"/>
            </a:endParaRPr>
          </a:p>
          <a:p>
            <a:endParaRPr lang="en-US" dirty="0"/>
          </a:p>
        </p:txBody>
      </p:sp>
      <p:sp>
        <p:nvSpPr>
          <p:cNvPr id="6" name="Slide Number Placeholder 5">
            <a:extLst>
              <a:ext uri="{FF2B5EF4-FFF2-40B4-BE49-F238E27FC236}">
                <a16:creationId xmlns:a16="http://schemas.microsoft.com/office/drawing/2014/main" id="{9286B452-BC07-299C-20A1-26E5147DAE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54</a:t>
            </a:fld>
            <a:endParaRPr lang="en"/>
          </a:p>
        </p:txBody>
      </p:sp>
    </p:spTree>
    <p:extLst>
      <p:ext uri="{BB962C8B-B14F-4D97-AF65-F5344CB8AC3E}">
        <p14:creationId xmlns:p14="http://schemas.microsoft.com/office/powerpoint/2010/main" val="2272346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293072-4E22-A33A-11E2-B48BB01B6F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55</a:t>
            </a:fld>
            <a:endParaRPr lang="en"/>
          </a:p>
        </p:txBody>
      </p:sp>
      <p:pic>
        <p:nvPicPr>
          <p:cNvPr id="8" name="Picture 7">
            <a:extLst>
              <a:ext uri="{FF2B5EF4-FFF2-40B4-BE49-F238E27FC236}">
                <a16:creationId xmlns:a16="http://schemas.microsoft.com/office/drawing/2014/main" id="{F00552ED-C916-0D3D-307B-51357F341989}"/>
              </a:ext>
            </a:extLst>
          </p:cNvPr>
          <p:cNvPicPr>
            <a:picLocks noChangeAspect="1"/>
          </p:cNvPicPr>
          <p:nvPr/>
        </p:nvPicPr>
        <p:blipFill rotWithShape="1">
          <a:blip r:embed="rId2"/>
          <a:srcRect b="9500"/>
          <a:stretch/>
        </p:blipFill>
        <p:spPr>
          <a:xfrm>
            <a:off x="2377439" y="495300"/>
            <a:ext cx="6656349" cy="4419600"/>
          </a:xfrm>
          <a:prstGeom prst="rect">
            <a:avLst/>
          </a:prstGeom>
        </p:spPr>
      </p:pic>
    </p:spTree>
    <p:extLst>
      <p:ext uri="{BB962C8B-B14F-4D97-AF65-F5344CB8AC3E}">
        <p14:creationId xmlns:p14="http://schemas.microsoft.com/office/powerpoint/2010/main" val="165692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14C8-3D55-8DAB-CEC1-6EB11E0E9E79}"/>
              </a:ext>
            </a:extLst>
          </p:cNvPr>
          <p:cNvSpPr>
            <a:spLocks noGrp="1"/>
          </p:cNvSpPr>
          <p:nvPr>
            <p:ph type="title"/>
          </p:nvPr>
        </p:nvSpPr>
        <p:spPr/>
        <p:txBody>
          <a:bodyPr/>
          <a:lstStyle/>
          <a:p>
            <a:r>
              <a:rPr lang="en-US" dirty="0"/>
              <a:t>WHAT IS PERSUATION </a:t>
            </a:r>
          </a:p>
        </p:txBody>
      </p:sp>
      <p:sp>
        <p:nvSpPr>
          <p:cNvPr id="3" name="Text Placeholder 2">
            <a:extLst>
              <a:ext uri="{FF2B5EF4-FFF2-40B4-BE49-F238E27FC236}">
                <a16:creationId xmlns:a16="http://schemas.microsoft.com/office/drawing/2014/main" id="{35A7FE95-317A-59C6-E1B6-C64CFA62AB0E}"/>
              </a:ext>
            </a:extLst>
          </p:cNvPr>
          <p:cNvSpPr>
            <a:spLocks noGrp="1"/>
          </p:cNvSpPr>
          <p:nvPr>
            <p:ph type="body" idx="1"/>
          </p:nvPr>
        </p:nvSpPr>
        <p:spPr>
          <a:xfrm>
            <a:off x="691200" y="1431525"/>
            <a:ext cx="5229540" cy="2989200"/>
          </a:xfrm>
        </p:spPr>
        <p:txBody>
          <a:bodyPr/>
          <a:lstStyle/>
          <a:p>
            <a:r>
              <a:rPr lang="en-US" b="0" i="0" dirty="0">
                <a:solidFill>
                  <a:srgbClr val="2D2D2D"/>
                </a:solidFill>
                <a:effectLst/>
                <a:latin typeface="Noto Sans" panose="020B0502040504020204" pitchFamily="34" charset="0"/>
              </a:rPr>
              <a:t>Persuasion is the ability to influence other people's thoughts and opinions using convincing arguments and facts.</a:t>
            </a:r>
          </a:p>
          <a:p>
            <a:r>
              <a:rPr lang="en-US" b="0" i="0" dirty="0">
                <a:solidFill>
                  <a:srgbClr val="2D2D2D"/>
                </a:solidFill>
                <a:effectLst/>
                <a:latin typeface="Noto Sans" panose="020B0502040504020204" pitchFamily="34" charset="0"/>
              </a:rPr>
              <a:t> Persuasion skills are necessary to help individuals consider alternative points of view in professional situations.</a:t>
            </a:r>
          </a:p>
          <a:p>
            <a:r>
              <a:rPr lang="en-US" b="0" i="0" dirty="0">
                <a:solidFill>
                  <a:srgbClr val="2D2D2D"/>
                </a:solidFill>
                <a:effectLst/>
                <a:latin typeface="Noto Sans" panose="020B0502040504020204" pitchFamily="34" charset="0"/>
              </a:rPr>
              <a:t> The ability to persuade may prove beneficial in many job roles and business environments. </a:t>
            </a:r>
            <a:endParaRPr lang="en-US" dirty="0"/>
          </a:p>
        </p:txBody>
      </p:sp>
      <p:sp>
        <p:nvSpPr>
          <p:cNvPr id="6" name="Slide Number Placeholder 5">
            <a:extLst>
              <a:ext uri="{FF2B5EF4-FFF2-40B4-BE49-F238E27FC236}">
                <a16:creationId xmlns:a16="http://schemas.microsoft.com/office/drawing/2014/main" id="{A62191DF-895B-45E9-93E2-8C820CEAE2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56</a:t>
            </a:fld>
            <a:endParaRPr lang="en"/>
          </a:p>
        </p:txBody>
      </p:sp>
    </p:spTree>
    <p:extLst>
      <p:ext uri="{BB962C8B-B14F-4D97-AF65-F5344CB8AC3E}">
        <p14:creationId xmlns:p14="http://schemas.microsoft.com/office/powerpoint/2010/main" val="34066564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CE37428-FDA2-5D62-48DB-2DDA80BC37E5}"/>
              </a:ext>
            </a:extLst>
          </p:cNvPr>
          <p:cNvSpPr>
            <a:spLocks noGrp="1"/>
          </p:cNvSpPr>
          <p:nvPr>
            <p:ph type="body" idx="1"/>
          </p:nvPr>
        </p:nvSpPr>
        <p:spPr>
          <a:xfrm>
            <a:off x="691200" y="1393425"/>
            <a:ext cx="7134540" cy="2989200"/>
          </a:xfrm>
        </p:spPr>
        <p:txBody>
          <a:bodyPr/>
          <a:lstStyle/>
          <a:p>
            <a:r>
              <a:rPr lang="en-US" b="0" i="0" dirty="0">
                <a:solidFill>
                  <a:srgbClr val="2D2D2D"/>
                </a:solidFill>
                <a:effectLst/>
                <a:latin typeface="Noto Sans" panose="020B0502040504020204" pitchFamily="34" charset="0"/>
              </a:rPr>
              <a:t>Persuasion is the process of convincing someone else to carry out an action or agree with an idea. </a:t>
            </a:r>
          </a:p>
          <a:p>
            <a:r>
              <a:rPr lang="en-US" b="0" i="0" dirty="0">
                <a:solidFill>
                  <a:srgbClr val="2D2D2D"/>
                </a:solidFill>
                <a:effectLst/>
                <a:latin typeface="Noto Sans" panose="020B0502040504020204" pitchFamily="34" charset="0"/>
              </a:rPr>
              <a:t>In the workplace, you may use persuasion to sell products, recruit team members and increase productivity. </a:t>
            </a:r>
          </a:p>
          <a:p>
            <a:r>
              <a:rPr lang="en-US" b="0" i="0" dirty="0">
                <a:solidFill>
                  <a:srgbClr val="2D2D2D"/>
                </a:solidFill>
                <a:effectLst/>
                <a:latin typeface="Noto Sans" panose="020B0502040504020204" pitchFamily="34" charset="0"/>
              </a:rPr>
              <a:t>Persuasion can be done through verbal or written communication using logical reasoning, data analysis and verifiable facts to prove that your point of view is feasible and has merit.</a:t>
            </a:r>
            <a:endParaRPr lang="en-US" dirty="0"/>
          </a:p>
        </p:txBody>
      </p:sp>
      <p:sp>
        <p:nvSpPr>
          <p:cNvPr id="6" name="Slide Number Placeholder 5">
            <a:extLst>
              <a:ext uri="{FF2B5EF4-FFF2-40B4-BE49-F238E27FC236}">
                <a16:creationId xmlns:a16="http://schemas.microsoft.com/office/drawing/2014/main" id="{B39242A8-99F2-6658-3D5F-D86C6A478A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57</a:t>
            </a:fld>
            <a:endParaRPr lang="en"/>
          </a:p>
        </p:txBody>
      </p:sp>
    </p:spTree>
    <p:extLst>
      <p:ext uri="{BB962C8B-B14F-4D97-AF65-F5344CB8AC3E}">
        <p14:creationId xmlns:p14="http://schemas.microsoft.com/office/powerpoint/2010/main" val="8601744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1151D24-C601-9D63-FEB3-0B882DC6ED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58</a:t>
            </a:fld>
            <a:endParaRPr lang="en"/>
          </a:p>
        </p:txBody>
      </p:sp>
      <p:pic>
        <p:nvPicPr>
          <p:cNvPr id="8" name="Picture 7">
            <a:extLst>
              <a:ext uri="{FF2B5EF4-FFF2-40B4-BE49-F238E27FC236}">
                <a16:creationId xmlns:a16="http://schemas.microsoft.com/office/drawing/2014/main" id="{348E37AA-0F2F-82C9-0308-964574A20ABA}"/>
              </a:ext>
            </a:extLst>
          </p:cNvPr>
          <p:cNvPicPr>
            <a:picLocks noChangeAspect="1"/>
          </p:cNvPicPr>
          <p:nvPr/>
        </p:nvPicPr>
        <p:blipFill rotWithShape="1">
          <a:blip r:embed="rId2"/>
          <a:srcRect b="7452"/>
          <a:stretch/>
        </p:blipFill>
        <p:spPr>
          <a:xfrm>
            <a:off x="2560257" y="213360"/>
            <a:ext cx="6545217" cy="4699573"/>
          </a:xfrm>
          <a:prstGeom prst="rect">
            <a:avLst/>
          </a:prstGeom>
        </p:spPr>
      </p:pic>
    </p:spTree>
    <p:extLst>
      <p:ext uri="{BB962C8B-B14F-4D97-AF65-F5344CB8AC3E}">
        <p14:creationId xmlns:p14="http://schemas.microsoft.com/office/powerpoint/2010/main" val="2623389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B14EE-C3D9-AD78-CC40-43D85F80392C}"/>
              </a:ext>
            </a:extLst>
          </p:cNvPr>
          <p:cNvSpPr>
            <a:spLocks noGrp="1"/>
          </p:cNvSpPr>
          <p:nvPr>
            <p:ph type="title"/>
          </p:nvPr>
        </p:nvSpPr>
        <p:spPr/>
        <p:txBody>
          <a:bodyPr/>
          <a:lstStyle/>
          <a:p>
            <a:r>
              <a:rPr lang="en-US" dirty="0"/>
              <a:t>EXAMPLES OF PERSUATION</a:t>
            </a:r>
          </a:p>
        </p:txBody>
      </p:sp>
      <p:sp>
        <p:nvSpPr>
          <p:cNvPr id="3" name="Text Placeholder 2">
            <a:extLst>
              <a:ext uri="{FF2B5EF4-FFF2-40B4-BE49-F238E27FC236}">
                <a16:creationId xmlns:a16="http://schemas.microsoft.com/office/drawing/2014/main" id="{4AA6C04C-F421-2A8B-4B8E-CB3E22AA0B22}"/>
              </a:ext>
            </a:extLst>
          </p:cNvPr>
          <p:cNvSpPr>
            <a:spLocks noGrp="1"/>
          </p:cNvSpPr>
          <p:nvPr>
            <p:ph type="body" idx="1"/>
          </p:nvPr>
        </p:nvSpPr>
        <p:spPr>
          <a:xfrm>
            <a:off x="691200" y="1393425"/>
            <a:ext cx="3018508" cy="2989200"/>
          </a:xfrm>
        </p:spPr>
        <p:txBody>
          <a:bodyPr/>
          <a:lstStyle/>
          <a:p>
            <a:r>
              <a:rPr lang="en-US" b="0" i="0" dirty="0">
                <a:solidFill>
                  <a:srgbClr val="2D2D2D"/>
                </a:solidFill>
                <a:effectLst/>
                <a:latin typeface="Noto Sans" panose="020B0502040504020204" pitchFamily="34" charset="0"/>
              </a:rPr>
              <a:t>Written, visual and media advertisements are persuasive methods used by marketing professionals to influence a customer's purchase decision.</a:t>
            </a:r>
          </a:p>
          <a:p>
            <a:endParaRPr lang="en-US" dirty="0"/>
          </a:p>
        </p:txBody>
      </p:sp>
      <p:sp>
        <p:nvSpPr>
          <p:cNvPr id="4" name="Text Placeholder 3">
            <a:extLst>
              <a:ext uri="{FF2B5EF4-FFF2-40B4-BE49-F238E27FC236}">
                <a16:creationId xmlns:a16="http://schemas.microsoft.com/office/drawing/2014/main" id="{D56DB20C-1502-6145-FF9D-90CF32D0B49D}"/>
              </a:ext>
            </a:extLst>
          </p:cNvPr>
          <p:cNvSpPr>
            <a:spLocks noGrp="1"/>
          </p:cNvSpPr>
          <p:nvPr>
            <p:ph type="body" idx="2"/>
          </p:nvPr>
        </p:nvSpPr>
        <p:spPr>
          <a:xfrm>
            <a:off x="3709708" y="1332465"/>
            <a:ext cx="5434292" cy="2989200"/>
          </a:xfrm>
        </p:spPr>
        <p:txBody>
          <a:bodyPr/>
          <a:lstStyle/>
          <a:p>
            <a:r>
              <a:rPr lang="en-US" b="0" i="0" dirty="0">
                <a:solidFill>
                  <a:srgbClr val="2D2D2D"/>
                </a:solidFill>
                <a:effectLst/>
                <a:latin typeface="Noto Sans" panose="020B0502040504020204" pitchFamily="34" charset="0"/>
              </a:rPr>
              <a:t>Large-scale campaigns for social causes like cancer awareness, sustainability and vaccination drives involve organized efforts to persuade diverse audiences. The persuaders may use one or more formats like posters, videos, public demonstrations, television advertisements and podcasts to subtly or explicitly promote ideas and concepts that they align with.</a:t>
            </a:r>
          </a:p>
          <a:p>
            <a:endParaRPr lang="en-US" dirty="0"/>
          </a:p>
        </p:txBody>
      </p:sp>
      <p:sp>
        <p:nvSpPr>
          <p:cNvPr id="6" name="Slide Number Placeholder 5">
            <a:extLst>
              <a:ext uri="{FF2B5EF4-FFF2-40B4-BE49-F238E27FC236}">
                <a16:creationId xmlns:a16="http://schemas.microsoft.com/office/drawing/2014/main" id="{43374EF2-7EA8-93EE-E92E-F72491E6CE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2351026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7"/>
          <p:cNvSpPr txBox="1">
            <a:spLocks noGrp="1"/>
          </p:cNvSpPr>
          <p:nvPr>
            <p:ph type="title"/>
          </p:nvPr>
        </p:nvSpPr>
        <p:spPr>
          <a:xfrm>
            <a:off x="691200" y="152400"/>
            <a:ext cx="7761600" cy="969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COMMUNICATION</a:t>
            </a:r>
            <a:endParaRPr/>
          </a:p>
        </p:txBody>
      </p:sp>
      <p:sp>
        <p:nvSpPr>
          <p:cNvPr id="103" name="Google Shape;103;p7"/>
          <p:cNvSpPr txBox="1">
            <a:spLocks noGrp="1"/>
          </p:cNvSpPr>
          <p:nvPr>
            <p:ph type="body" idx="1"/>
          </p:nvPr>
        </p:nvSpPr>
        <p:spPr>
          <a:xfrm>
            <a:off x="691200" y="1511100"/>
            <a:ext cx="7761600" cy="28689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b="0" i="0">
                <a:solidFill>
                  <a:srgbClr val="222222"/>
                </a:solidFill>
                <a:latin typeface="Rubik"/>
                <a:ea typeface="Rubik"/>
                <a:cs typeface="Rubik"/>
                <a:sym typeface="Rubik"/>
              </a:rPr>
              <a:t>One of the most important interpersonal skills in any job is </a:t>
            </a:r>
            <a:r>
              <a:rPr lang="en" b="0" i="0" u="sng" strike="noStrike">
                <a:solidFill>
                  <a:srgbClr val="246FC8"/>
                </a:solidFill>
                <a:latin typeface="Rubik"/>
                <a:ea typeface="Rubik"/>
                <a:cs typeface="Rubik"/>
                <a:sym typeface="Rubik"/>
                <a:hlinkClick r:id="rId3">
                  <a:extLst>
                    <a:ext uri="{A12FA001-AC4F-418D-AE19-62706E023703}">
                      <ahyp:hlinkClr xmlns:ahyp="http://schemas.microsoft.com/office/drawing/2018/hyperlinkcolor" val="tx"/>
                    </a:ext>
                  </a:extLst>
                </a:hlinkClick>
              </a:rPr>
              <a:t>communication</a:t>
            </a:r>
            <a:r>
              <a:rPr lang="en" b="0" i="0">
                <a:solidFill>
                  <a:srgbClr val="222222"/>
                </a:solidFill>
                <a:latin typeface="Rubik"/>
                <a:ea typeface="Rubik"/>
                <a:cs typeface="Rubik"/>
                <a:sym typeface="Rubik"/>
              </a:rPr>
              <a:t>. Whether you work in </a:t>
            </a:r>
            <a:r>
              <a:rPr lang="en" b="0" i="0" u="sng" strike="noStrike">
                <a:solidFill>
                  <a:srgbClr val="246FC8"/>
                </a:solidFill>
                <a:latin typeface="Rubik"/>
                <a:ea typeface="Rubik"/>
                <a:cs typeface="Rubik"/>
                <a:sym typeface="Rubik"/>
                <a:hlinkClick r:id="rId4">
                  <a:extLst>
                    <a:ext uri="{A12FA001-AC4F-418D-AE19-62706E023703}">
                      <ahyp:hlinkClr xmlns:ahyp="http://schemas.microsoft.com/office/drawing/2018/hyperlinkcolor" val="tx"/>
                    </a:ext>
                  </a:extLst>
                </a:hlinkClick>
              </a:rPr>
              <a:t>IT</a:t>
            </a:r>
            <a:r>
              <a:rPr lang="en" b="0" i="0">
                <a:solidFill>
                  <a:srgbClr val="222222"/>
                </a:solidFill>
                <a:latin typeface="Rubik"/>
                <a:ea typeface="Rubik"/>
                <a:cs typeface="Rubik"/>
                <a:sym typeface="Rubik"/>
              </a:rPr>
              <a:t>, </a:t>
            </a:r>
            <a:r>
              <a:rPr lang="en" b="0" i="0" u="sng" strike="noStrike">
                <a:solidFill>
                  <a:srgbClr val="246FC8"/>
                </a:solidFill>
                <a:latin typeface="Rubik"/>
                <a:ea typeface="Rubik"/>
                <a:cs typeface="Rubik"/>
                <a:sym typeface="Rubik"/>
                <a:hlinkClick r:id="rId5">
                  <a:extLst>
                    <a:ext uri="{A12FA001-AC4F-418D-AE19-62706E023703}">
                      <ahyp:hlinkClr xmlns:ahyp="http://schemas.microsoft.com/office/drawing/2018/hyperlinkcolor" val="tx"/>
                    </a:ext>
                  </a:extLst>
                </a:hlinkClick>
              </a:rPr>
              <a:t>customer service</a:t>
            </a:r>
            <a:r>
              <a:rPr lang="en" b="0" i="0">
                <a:solidFill>
                  <a:srgbClr val="222222"/>
                </a:solidFill>
                <a:latin typeface="Rubik"/>
                <a:ea typeface="Rubik"/>
                <a:cs typeface="Rubik"/>
                <a:sym typeface="Rubik"/>
              </a:rPr>
              <a:t>, construction, or any other industry, you will need to be able to communicate clearly and effectively with others both verbally and in writing. Some jobs also require skills in effective public speaking.</a:t>
            </a:r>
            <a:endParaRPr/>
          </a:p>
          <a:p>
            <a:pPr marL="457200" lvl="0" indent="-381000" algn="l" rtl="0">
              <a:lnSpc>
                <a:spcPct val="100000"/>
              </a:lnSpc>
              <a:spcBef>
                <a:spcPts val="600"/>
              </a:spcBef>
              <a:spcAft>
                <a:spcPts val="0"/>
              </a:spcAft>
              <a:buSzPts val="2400"/>
              <a:buFont typeface="Arial"/>
              <a:buChar char="•"/>
            </a:pPr>
            <a:r>
              <a:rPr lang="en" b="0" i="0" u="sng" strike="noStrike">
                <a:solidFill>
                  <a:srgbClr val="246FC8"/>
                </a:solidFill>
                <a:latin typeface="Rubik"/>
                <a:ea typeface="Rubik"/>
                <a:cs typeface="Rubik"/>
                <a:sym typeface="Rubik"/>
                <a:hlinkClick r:id="rId6">
                  <a:extLst>
                    <a:ext uri="{A12FA001-AC4F-418D-AE19-62706E023703}">
                      <ahyp:hlinkClr xmlns:ahyp="http://schemas.microsoft.com/office/drawing/2018/hyperlinkcolor" val="tx"/>
                    </a:ext>
                  </a:extLst>
                </a:hlinkClick>
              </a:rPr>
              <a:t>Nonverbal communication</a:t>
            </a:r>
            <a:endParaRPr b="0" i="0">
              <a:solidFill>
                <a:srgbClr val="222222"/>
              </a:solidFill>
              <a:latin typeface="Rubik"/>
              <a:ea typeface="Rubik"/>
              <a:cs typeface="Rubik"/>
              <a:sym typeface="Rubik"/>
            </a:endParaRPr>
          </a:p>
          <a:p>
            <a:pPr marL="457200" lvl="0" indent="-381000" algn="l" rtl="0">
              <a:lnSpc>
                <a:spcPct val="100000"/>
              </a:lnSpc>
              <a:spcBef>
                <a:spcPts val="600"/>
              </a:spcBef>
              <a:spcAft>
                <a:spcPts val="0"/>
              </a:spcAft>
              <a:buSzPts val="2400"/>
              <a:buFont typeface="Arial"/>
              <a:buChar char="•"/>
            </a:pPr>
            <a:r>
              <a:rPr lang="en" b="0" i="0" u="sng" strike="noStrike">
                <a:solidFill>
                  <a:srgbClr val="246FC8"/>
                </a:solidFill>
                <a:latin typeface="Rubik"/>
                <a:ea typeface="Rubik"/>
                <a:cs typeface="Rubik"/>
                <a:sym typeface="Rubik"/>
                <a:hlinkClick r:id="rId7">
                  <a:extLst>
                    <a:ext uri="{A12FA001-AC4F-418D-AE19-62706E023703}">
                      <ahyp:hlinkClr xmlns:ahyp="http://schemas.microsoft.com/office/drawing/2018/hyperlinkcolor" val="tx"/>
                    </a:ext>
                  </a:extLst>
                </a:hlinkClick>
              </a:rPr>
              <a:t>Public speaking</a:t>
            </a:r>
            <a:endParaRPr b="0" i="0">
              <a:solidFill>
                <a:srgbClr val="222222"/>
              </a:solidFill>
              <a:latin typeface="Rubik"/>
              <a:ea typeface="Rubik"/>
              <a:cs typeface="Rubik"/>
              <a:sym typeface="Rubik"/>
            </a:endParaRPr>
          </a:p>
          <a:p>
            <a:pPr marL="457200" lvl="0" indent="-381000" algn="l" rtl="0">
              <a:lnSpc>
                <a:spcPct val="100000"/>
              </a:lnSpc>
              <a:spcBef>
                <a:spcPts val="600"/>
              </a:spcBef>
              <a:spcAft>
                <a:spcPts val="0"/>
              </a:spcAft>
              <a:buSzPts val="2400"/>
              <a:buFont typeface="Arial"/>
              <a:buChar char="•"/>
            </a:pPr>
            <a:r>
              <a:rPr lang="en" b="0" i="0" u="sng" strike="noStrike">
                <a:solidFill>
                  <a:srgbClr val="246FC8"/>
                </a:solidFill>
                <a:latin typeface="Rubik"/>
                <a:ea typeface="Rubik"/>
                <a:cs typeface="Rubik"/>
                <a:sym typeface="Rubik"/>
                <a:hlinkClick r:id="rId8">
                  <a:extLst>
                    <a:ext uri="{A12FA001-AC4F-418D-AE19-62706E023703}">
                      <ahyp:hlinkClr xmlns:ahyp="http://schemas.microsoft.com/office/drawing/2018/hyperlinkcolor" val="tx"/>
                    </a:ext>
                  </a:extLst>
                </a:hlinkClick>
              </a:rPr>
              <a:t>Verbal communication</a:t>
            </a:r>
            <a:endParaRPr b="0" i="0">
              <a:solidFill>
                <a:srgbClr val="222222"/>
              </a:solidFill>
              <a:latin typeface="Rubik"/>
              <a:ea typeface="Rubik"/>
              <a:cs typeface="Rubik"/>
              <a:sym typeface="Rubik"/>
            </a:endParaRPr>
          </a:p>
          <a:p>
            <a:pPr marL="457200" lvl="0" indent="-228600" algn="l" rtl="0">
              <a:lnSpc>
                <a:spcPct val="100000"/>
              </a:lnSpc>
              <a:spcBef>
                <a:spcPts val="600"/>
              </a:spcBef>
              <a:spcAft>
                <a:spcPts val="0"/>
              </a:spcAft>
              <a:buSzPts val="2400"/>
              <a:buNone/>
            </a:pPr>
            <a:endParaRPr/>
          </a:p>
        </p:txBody>
      </p:sp>
      <p:sp>
        <p:nvSpPr>
          <p:cNvPr id="104" name="Google Shape;104;p7"/>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F15D-0C94-6ABB-6061-3F7FD74DEA1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56636CB-82CC-DB78-59B4-FE8C879C1789}"/>
              </a:ext>
            </a:extLst>
          </p:cNvPr>
          <p:cNvSpPr>
            <a:spLocks noGrp="1"/>
          </p:cNvSpPr>
          <p:nvPr>
            <p:ph type="body" idx="1"/>
          </p:nvPr>
        </p:nvSpPr>
        <p:spPr/>
        <p:txBody>
          <a:bodyPr/>
          <a:lstStyle/>
          <a:p>
            <a:r>
              <a:rPr lang="en-US" b="0" i="0" dirty="0">
                <a:solidFill>
                  <a:srgbClr val="2D2D2D"/>
                </a:solidFill>
                <a:effectLst/>
                <a:latin typeface="Noto Sans" panose="020B0502040504020204" pitchFamily="34" charset="0"/>
              </a:rPr>
              <a:t>Speeches, articles and videos of motivational speakers are examples of their persuasion skills in action.</a:t>
            </a:r>
          </a:p>
          <a:p>
            <a:endParaRPr lang="en-US" dirty="0"/>
          </a:p>
        </p:txBody>
      </p:sp>
      <p:sp>
        <p:nvSpPr>
          <p:cNvPr id="4" name="Text Placeholder 3">
            <a:extLst>
              <a:ext uri="{FF2B5EF4-FFF2-40B4-BE49-F238E27FC236}">
                <a16:creationId xmlns:a16="http://schemas.microsoft.com/office/drawing/2014/main" id="{BDDF6514-5D6A-301C-A43F-D5FA56BB8FB5}"/>
              </a:ext>
            </a:extLst>
          </p:cNvPr>
          <p:cNvSpPr>
            <a:spLocks noGrp="1"/>
          </p:cNvSpPr>
          <p:nvPr>
            <p:ph type="body" idx="2"/>
          </p:nvPr>
        </p:nvSpPr>
        <p:spPr/>
        <p:txBody>
          <a:bodyPr/>
          <a:lstStyle/>
          <a:p>
            <a:r>
              <a:rPr lang="en-US" b="0" i="0" dirty="0">
                <a:solidFill>
                  <a:srgbClr val="2D2D2D"/>
                </a:solidFill>
                <a:effectLst/>
                <a:latin typeface="Noto Sans" panose="020B0502040504020204" pitchFamily="34" charset="0"/>
              </a:rPr>
              <a:t>Salespeople use their persuasion skills to convert potential customers into loyal patrons of their brand.</a:t>
            </a:r>
          </a:p>
          <a:p>
            <a:endParaRPr lang="en-US" dirty="0"/>
          </a:p>
        </p:txBody>
      </p:sp>
      <p:sp>
        <p:nvSpPr>
          <p:cNvPr id="5" name="Text Placeholder 4">
            <a:extLst>
              <a:ext uri="{FF2B5EF4-FFF2-40B4-BE49-F238E27FC236}">
                <a16:creationId xmlns:a16="http://schemas.microsoft.com/office/drawing/2014/main" id="{D9D1BC81-F788-3648-B45B-144ADEA0CFDC}"/>
              </a:ext>
            </a:extLst>
          </p:cNvPr>
          <p:cNvSpPr>
            <a:spLocks noGrp="1"/>
          </p:cNvSpPr>
          <p:nvPr>
            <p:ph type="body" idx="3"/>
          </p:nvPr>
        </p:nvSpPr>
        <p:spPr/>
        <p:txBody>
          <a:bodyPr/>
          <a:lstStyle/>
          <a:p>
            <a:r>
              <a:rPr lang="en-US" b="0" i="0" dirty="0">
                <a:solidFill>
                  <a:srgbClr val="2D2D2D"/>
                </a:solidFill>
                <a:effectLst/>
                <a:latin typeface="Noto Sans" panose="020B0502040504020204" pitchFamily="34" charset="0"/>
              </a:rPr>
              <a:t>Teachers, mentors and counsellors persuade students to engage well with their academic curriculum and make good career decisions.</a:t>
            </a:r>
          </a:p>
          <a:p>
            <a:endParaRPr lang="en-US" dirty="0"/>
          </a:p>
        </p:txBody>
      </p:sp>
      <p:sp>
        <p:nvSpPr>
          <p:cNvPr id="6" name="Slide Number Placeholder 5">
            <a:extLst>
              <a:ext uri="{FF2B5EF4-FFF2-40B4-BE49-F238E27FC236}">
                <a16:creationId xmlns:a16="http://schemas.microsoft.com/office/drawing/2014/main" id="{74445A38-A152-A03C-8FAD-C4A60BA64A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3951405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C38635-8619-E870-F57D-0903BB8FF6EF}"/>
              </a:ext>
            </a:extLst>
          </p:cNvPr>
          <p:cNvSpPr>
            <a:spLocks noGrp="1"/>
          </p:cNvSpPr>
          <p:nvPr>
            <p:ph type="body" idx="1"/>
          </p:nvPr>
        </p:nvSpPr>
        <p:spPr/>
        <p:txBody>
          <a:bodyPr/>
          <a:lstStyle/>
          <a:p>
            <a:r>
              <a:rPr lang="en-US" b="0" i="0" dirty="0">
                <a:solidFill>
                  <a:srgbClr val="2D2D2D"/>
                </a:solidFill>
                <a:effectLst/>
                <a:latin typeface="Noto Sans" panose="020B0502040504020204" pitchFamily="34" charset="0"/>
              </a:rPr>
              <a:t>Business owners and top executives may use persuasion during business deals and negotiations to safeguard their business interests.</a:t>
            </a:r>
          </a:p>
          <a:p>
            <a:endParaRPr lang="en-US" dirty="0"/>
          </a:p>
        </p:txBody>
      </p:sp>
      <p:sp>
        <p:nvSpPr>
          <p:cNvPr id="4" name="Text Placeholder 3">
            <a:extLst>
              <a:ext uri="{FF2B5EF4-FFF2-40B4-BE49-F238E27FC236}">
                <a16:creationId xmlns:a16="http://schemas.microsoft.com/office/drawing/2014/main" id="{91DB711F-9A17-ACE3-2BAA-0E0855847E3D}"/>
              </a:ext>
            </a:extLst>
          </p:cNvPr>
          <p:cNvSpPr>
            <a:spLocks noGrp="1"/>
          </p:cNvSpPr>
          <p:nvPr>
            <p:ph type="body" idx="2"/>
          </p:nvPr>
        </p:nvSpPr>
        <p:spPr>
          <a:xfrm>
            <a:off x="5751868" y="1438110"/>
            <a:ext cx="2501700" cy="2989200"/>
          </a:xfrm>
        </p:spPr>
        <p:txBody>
          <a:bodyPr/>
          <a:lstStyle/>
          <a:p>
            <a:r>
              <a:rPr lang="en-US" b="0" i="0" dirty="0">
                <a:solidFill>
                  <a:srgbClr val="2D2D2D"/>
                </a:solidFill>
                <a:effectLst/>
                <a:latin typeface="Noto Sans" panose="020B0502040504020204" pitchFamily="34" charset="0"/>
              </a:rPr>
              <a:t>Team managers use persuasion to motivate their team members to complete work on or ahead of schedule.</a:t>
            </a:r>
          </a:p>
          <a:p>
            <a:endParaRPr lang="en-US" dirty="0"/>
          </a:p>
        </p:txBody>
      </p:sp>
      <p:sp>
        <p:nvSpPr>
          <p:cNvPr id="6" name="Slide Number Placeholder 5">
            <a:extLst>
              <a:ext uri="{FF2B5EF4-FFF2-40B4-BE49-F238E27FC236}">
                <a16:creationId xmlns:a16="http://schemas.microsoft.com/office/drawing/2014/main" id="{CFC48F01-7365-0957-6F1F-07310FA137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775085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9667-4A45-E428-76DF-3BB04C989EC8}"/>
              </a:ext>
            </a:extLst>
          </p:cNvPr>
          <p:cNvSpPr>
            <a:spLocks noGrp="1"/>
          </p:cNvSpPr>
          <p:nvPr>
            <p:ph type="title"/>
          </p:nvPr>
        </p:nvSpPr>
        <p:spPr/>
        <p:txBody>
          <a:bodyPr/>
          <a:lstStyle/>
          <a:p>
            <a:pPr algn="ctr"/>
            <a:r>
              <a:rPr lang="en-US" dirty="0"/>
              <a:t>WHAT SKILLS DO YOU NEED TO PERSUADE OTHERS.</a:t>
            </a:r>
          </a:p>
        </p:txBody>
      </p:sp>
      <p:sp>
        <p:nvSpPr>
          <p:cNvPr id="3" name="Text Placeholder 2">
            <a:extLst>
              <a:ext uri="{FF2B5EF4-FFF2-40B4-BE49-F238E27FC236}">
                <a16:creationId xmlns:a16="http://schemas.microsoft.com/office/drawing/2014/main" id="{AD1DC132-FB6B-0CFA-B248-F11470333928}"/>
              </a:ext>
            </a:extLst>
          </p:cNvPr>
          <p:cNvSpPr>
            <a:spLocks noGrp="1"/>
          </p:cNvSpPr>
          <p:nvPr>
            <p:ph type="body" idx="1"/>
          </p:nvPr>
        </p:nvSpPr>
        <p:spPr>
          <a:xfrm>
            <a:off x="691200" y="1393425"/>
            <a:ext cx="6936420" cy="2989200"/>
          </a:xfrm>
        </p:spPr>
        <p:txBody>
          <a:bodyPr/>
          <a:lstStyle/>
          <a:p>
            <a:r>
              <a:rPr lang="en-US" b="0" i="0" dirty="0">
                <a:solidFill>
                  <a:srgbClr val="2D2D2D"/>
                </a:solidFill>
                <a:effectLst/>
                <a:latin typeface="Noto Sans" panose="020B0502040504020204" pitchFamily="34" charset="0"/>
              </a:rPr>
              <a:t>Persuasion skills can be a natural talent or personality trait. You can also develop and master this skill with adequate practice and determination. These skills help you convince someone to carry out an action or consider an idea.</a:t>
            </a:r>
          </a:p>
          <a:p>
            <a:r>
              <a:rPr lang="en-US" b="0" i="0" dirty="0">
                <a:solidFill>
                  <a:srgbClr val="2D2D2D"/>
                </a:solidFill>
                <a:effectLst/>
                <a:latin typeface="Noto Sans" panose="020B0502040504020204" pitchFamily="34" charset="0"/>
              </a:rPr>
              <a:t> Organizations often employ people with persuasion skills to sell products, get new clients, recruit new employees and increase productivity. A person with strong persuasion skills at their workplace can motivate and inspire colleagues to perform better and succeed at their work.</a:t>
            </a:r>
            <a:endParaRPr lang="en-US" dirty="0"/>
          </a:p>
        </p:txBody>
      </p:sp>
      <p:sp>
        <p:nvSpPr>
          <p:cNvPr id="6" name="Slide Number Placeholder 5">
            <a:extLst>
              <a:ext uri="{FF2B5EF4-FFF2-40B4-BE49-F238E27FC236}">
                <a16:creationId xmlns:a16="http://schemas.microsoft.com/office/drawing/2014/main" id="{90DE94C6-98D5-AAFD-DA49-5865C38AA0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62</a:t>
            </a:fld>
            <a:endParaRPr lang="en"/>
          </a:p>
        </p:txBody>
      </p:sp>
    </p:spTree>
    <p:extLst>
      <p:ext uri="{BB962C8B-B14F-4D97-AF65-F5344CB8AC3E}">
        <p14:creationId xmlns:p14="http://schemas.microsoft.com/office/powerpoint/2010/main" val="33803339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E0AC-18B4-E5DF-55BC-D75E436EEEC3}"/>
              </a:ext>
            </a:extLst>
          </p:cNvPr>
          <p:cNvSpPr>
            <a:spLocks noGrp="1"/>
          </p:cNvSpPr>
          <p:nvPr>
            <p:ph type="title"/>
          </p:nvPr>
        </p:nvSpPr>
        <p:spPr/>
        <p:txBody>
          <a:bodyPr/>
          <a:lstStyle/>
          <a:p>
            <a:r>
              <a:rPr lang="en-US" dirty="0"/>
              <a:t>SKILLS REQUIRED</a:t>
            </a:r>
          </a:p>
        </p:txBody>
      </p:sp>
      <p:sp>
        <p:nvSpPr>
          <p:cNvPr id="3" name="Text Placeholder 2">
            <a:extLst>
              <a:ext uri="{FF2B5EF4-FFF2-40B4-BE49-F238E27FC236}">
                <a16:creationId xmlns:a16="http://schemas.microsoft.com/office/drawing/2014/main" id="{3F645EFD-D364-185E-8F45-98C9EF09C057}"/>
              </a:ext>
            </a:extLst>
          </p:cNvPr>
          <p:cNvSpPr>
            <a:spLocks noGrp="1"/>
          </p:cNvSpPr>
          <p:nvPr>
            <p:ph type="body" idx="1"/>
          </p:nvPr>
        </p:nvSpPr>
        <p:spPr>
          <a:xfrm>
            <a:off x="691200" y="1393425"/>
            <a:ext cx="4132260" cy="2989200"/>
          </a:xfrm>
        </p:spPr>
        <p:txBody>
          <a:bodyPr/>
          <a:lstStyle/>
          <a:p>
            <a:pPr algn="l">
              <a:buFont typeface="Arial" panose="020B0604020202020204" pitchFamily="34" charset="0"/>
              <a:buChar char="•"/>
            </a:pPr>
            <a:r>
              <a:rPr lang="en-US" b="0" i="0" dirty="0">
                <a:solidFill>
                  <a:srgbClr val="2D2D2D"/>
                </a:solidFill>
                <a:effectLst/>
                <a:latin typeface="Noto Sans" panose="020B0502040504020204" pitchFamily="34" charset="0"/>
              </a:rPr>
              <a:t>Communication skills</a:t>
            </a:r>
          </a:p>
          <a:p>
            <a:pPr algn="l">
              <a:buFont typeface="Arial" panose="020B0604020202020204" pitchFamily="34" charset="0"/>
              <a:buChar char="•"/>
            </a:pPr>
            <a:r>
              <a:rPr lang="en-US" b="0" i="0" dirty="0">
                <a:solidFill>
                  <a:srgbClr val="2D2D2D"/>
                </a:solidFill>
                <a:effectLst/>
                <a:latin typeface="Noto Sans" panose="020B0502040504020204" pitchFamily="34" charset="0"/>
              </a:rPr>
              <a:t>Emotional intelligence</a:t>
            </a:r>
          </a:p>
          <a:p>
            <a:pPr algn="l">
              <a:buFont typeface="Arial" panose="020B0604020202020204" pitchFamily="34" charset="0"/>
              <a:buChar char="•"/>
            </a:pPr>
            <a:r>
              <a:rPr lang="en-US" b="0" i="0" dirty="0">
                <a:solidFill>
                  <a:srgbClr val="2D2D2D"/>
                </a:solidFill>
                <a:effectLst/>
                <a:latin typeface="Noto Sans" panose="020B0502040504020204" pitchFamily="34" charset="0"/>
              </a:rPr>
              <a:t>Active listening skills</a:t>
            </a:r>
          </a:p>
          <a:p>
            <a:pPr algn="l">
              <a:buFont typeface="Arial" panose="020B0604020202020204" pitchFamily="34" charset="0"/>
              <a:buChar char="•"/>
            </a:pPr>
            <a:r>
              <a:rPr lang="en-US" b="0" i="0" dirty="0">
                <a:solidFill>
                  <a:srgbClr val="2D2D2D"/>
                </a:solidFill>
                <a:effectLst/>
                <a:latin typeface="Noto Sans" panose="020B0502040504020204" pitchFamily="34" charset="0"/>
              </a:rPr>
              <a:t>Logical reasoning ability</a:t>
            </a:r>
          </a:p>
          <a:p>
            <a:pPr algn="l">
              <a:buFont typeface="Arial" panose="020B0604020202020204" pitchFamily="34" charset="0"/>
              <a:buChar char="•"/>
            </a:pPr>
            <a:r>
              <a:rPr lang="en-US" b="0" i="0" dirty="0">
                <a:solidFill>
                  <a:srgbClr val="2D2D2D"/>
                </a:solidFill>
                <a:effectLst/>
                <a:latin typeface="Noto Sans" panose="020B0502040504020204" pitchFamily="34" charset="0"/>
              </a:rPr>
              <a:t>Interpersonal skills</a:t>
            </a:r>
          </a:p>
          <a:p>
            <a:pPr algn="l">
              <a:buFont typeface="Arial" panose="020B0604020202020204" pitchFamily="34" charset="0"/>
              <a:buChar char="•"/>
            </a:pPr>
            <a:r>
              <a:rPr lang="en-US" b="0" i="0" dirty="0">
                <a:solidFill>
                  <a:srgbClr val="2D2D2D"/>
                </a:solidFill>
                <a:effectLst/>
                <a:latin typeface="Noto Sans" panose="020B0502040504020204" pitchFamily="34" charset="0"/>
              </a:rPr>
              <a:t>Negotiation skills</a:t>
            </a:r>
          </a:p>
          <a:p>
            <a:endParaRPr lang="en-US" dirty="0"/>
          </a:p>
        </p:txBody>
      </p:sp>
      <p:sp>
        <p:nvSpPr>
          <p:cNvPr id="6" name="Slide Number Placeholder 5">
            <a:extLst>
              <a:ext uri="{FF2B5EF4-FFF2-40B4-BE49-F238E27FC236}">
                <a16:creationId xmlns:a16="http://schemas.microsoft.com/office/drawing/2014/main" id="{47204428-3099-1669-FD67-53AA2D021B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63</a:t>
            </a:fld>
            <a:endParaRPr lang="en"/>
          </a:p>
        </p:txBody>
      </p:sp>
      <p:pic>
        <p:nvPicPr>
          <p:cNvPr id="8" name="Picture 7">
            <a:extLst>
              <a:ext uri="{FF2B5EF4-FFF2-40B4-BE49-F238E27FC236}">
                <a16:creationId xmlns:a16="http://schemas.microsoft.com/office/drawing/2014/main" id="{08CBAEC8-D8B7-9BC2-AB95-7203E66F56F2}"/>
              </a:ext>
            </a:extLst>
          </p:cNvPr>
          <p:cNvPicPr>
            <a:picLocks noChangeAspect="1"/>
          </p:cNvPicPr>
          <p:nvPr/>
        </p:nvPicPr>
        <p:blipFill>
          <a:blip r:embed="rId2"/>
          <a:stretch>
            <a:fillRect/>
          </a:stretch>
        </p:blipFill>
        <p:spPr>
          <a:xfrm>
            <a:off x="4404359" y="403860"/>
            <a:ext cx="4579621" cy="4564380"/>
          </a:xfrm>
          <a:prstGeom prst="rect">
            <a:avLst/>
          </a:prstGeom>
        </p:spPr>
      </p:pic>
    </p:spTree>
    <p:extLst>
      <p:ext uri="{BB962C8B-B14F-4D97-AF65-F5344CB8AC3E}">
        <p14:creationId xmlns:p14="http://schemas.microsoft.com/office/powerpoint/2010/main" val="20438139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3ABAE-735A-8B6A-CA82-DF4D341AB0A7}"/>
              </a:ext>
            </a:extLst>
          </p:cNvPr>
          <p:cNvSpPr>
            <a:spLocks noGrp="1"/>
          </p:cNvSpPr>
          <p:nvPr>
            <p:ph type="title"/>
          </p:nvPr>
        </p:nvSpPr>
        <p:spPr>
          <a:xfrm>
            <a:off x="691200" y="502920"/>
            <a:ext cx="7761600" cy="618705"/>
          </a:xfrm>
        </p:spPr>
        <p:txBody>
          <a:bodyPr/>
          <a:lstStyle/>
          <a:p>
            <a:r>
              <a:rPr lang="en-US" dirty="0"/>
              <a:t>COMMUNICATION</a:t>
            </a:r>
          </a:p>
        </p:txBody>
      </p:sp>
      <p:sp>
        <p:nvSpPr>
          <p:cNvPr id="3" name="Text Placeholder 2">
            <a:extLst>
              <a:ext uri="{FF2B5EF4-FFF2-40B4-BE49-F238E27FC236}">
                <a16:creationId xmlns:a16="http://schemas.microsoft.com/office/drawing/2014/main" id="{52FFFDBD-4269-0E5A-773F-FFBFA9B842A5}"/>
              </a:ext>
            </a:extLst>
          </p:cNvPr>
          <p:cNvSpPr>
            <a:spLocks noGrp="1"/>
          </p:cNvSpPr>
          <p:nvPr>
            <p:ph type="body" idx="1"/>
          </p:nvPr>
        </p:nvSpPr>
        <p:spPr>
          <a:xfrm>
            <a:off x="691200" y="1393425"/>
            <a:ext cx="8285160" cy="2989200"/>
          </a:xfrm>
        </p:spPr>
        <p:txBody>
          <a:bodyPr/>
          <a:lstStyle/>
          <a:p>
            <a:r>
              <a:rPr lang="en-US" b="0" i="0" dirty="0">
                <a:solidFill>
                  <a:srgbClr val="2D2D2D"/>
                </a:solidFill>
                <a:effectLst/>
                <a:latin typeface="Noto Sans" panose="020B0502040504020204" pitchFamily="34" charset="0"/>
              </a:rPr>
              <a:t>While sharing ideas, be engaging and use a tone that appeals to the listener.</a:t>
            </a:r>
          </a:p>
          <a:p>
            <a:r>
              <a:rPr lang="en-US" b="0" i="0" dirty="0">
                <a:solidFill>
                  <a:srgbClr val="2D2D2D"/>
                </a:solidFill>
                <a:effectLst/>
                <a:latin typeface="Noto Sans" panose="020B0502040504020204" pitchFamily="34" charset="0"/>
              </a:rPr>
              <a:t> List the positive features of your idea and refrain from demeaning theirs.</a:t>
            </a:r>
          </a:p>
          <a:p>
            <a:r>
              <a:rPr lang="en-US" b="0" i="0" dirty="0">
                <a:solidFill>
                  <a:srgbClr val="2D2D2D"/>
                </a:solidFill>
                <a:effectLst/>
                <a:latin typeface="Noto Sans" panose="020B0502040504020204" pitchFamily="34" charset="0"/>
              </a:rPr>
              <a:t> For example, if you are selling a product, talk extensively about how your product is better and sparingly about the shortcomings of the product they already own. Honoring and respecting a customer's purchasing decisions can help build trust.</a:t>
            </a:r>
            <a:endParaRPr lang="en-US" dirty="0"/>
          </a:p>
        </p:txBody>
      </p:sp>
      <p:sp>
        <p:nvSpPr>
          <p:cNvPr id="6" name="Slide Number Placeholder 5">
            <a:extLst>
              <a:ext uri="{FF2B5EF4-FFF2-40B4-BE49-F238E27FC236}">
                <a16:creationId xmlns:a16="http://schemas.microsoft.com/office/drawing/2014/main" id="{3DE73209-8330-7F38-B2FB-542B47D19C5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64</a:t>
            </a:fld>
            <a:endParaRPr lang="en"/>
          </a:p>
        </p:txBody>
      </p:sp>
    </p:spTree>
    <p:extLst>
      <p:ext uri="{BB962C8B-B14F-4D97-AF65-F5344CB8AC3E}">
        <p14:creationId xmlns:p14="http://schemas.microsoft.com/office/powerpoint/2010/main" val="14400952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3"/>
          <p:cNvSpPr txBox="1">
            <a:spLocks noGrp="1"/>
          </p:cNvSpPr>
          <p:nvPr>
            <p:ph type="title"/>
          </p:nvPr>
        </p:nvSpPr>
        <p:spPr>
          <a:xfrm>
            <a:off x="691200" y="628125"/>
            <a:ext cx="7761600" cy="493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US" dirty="0"/>
              <a:t>Essentials for problem Solving</a:t>
            </a:r>
            <a:endParaRPr dirty="0"/>
          </a:p>
        </p:txBody>
      </p:sp>
      <p:sp>
        <p:nvSpPr>
          <p:cNvPr id="369" name="Google Shape;369;p43"/>
          <p:cNvSpPr txBox="1">
            <a:spLocks noGrp="1"/>
          </p:cNvSpPr>
          <p:nvPr>
            <p:ph type="body" idx="1"/>
          </p:nvPr>
        </p:nvSpPr>
        <p:spPr>
          <a:xfrm>
            <a:off x="691200"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Brainstorming Solutions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Conflict Analysis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Collaborating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Creative Problem Solving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Critical Thinking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Convening Meetings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Creativity</a:t>
            </a:r>
            <a:endParaRPr/>
          </a:p>
          <a:p>
            <a:pPr marL="457200" lvl="0" indent="-228600" algn="l" rtl="0">
              <a:lnSpc>
                <a:spcPct val="100000"/>
              </a:lnSpc>
              <a:spcBef>
                <a:spcPts val="600"/>
              </a:spcBef>
              <a:spcAft>
                <a:spcPts val="0"/>
              </a:spcAft>
              <a:buSzPts val="1800"/>
              <a:buNone/>
            </a:pPr>
            <a:endParaRPr/>
          </a:p>
        </p:txBody>
      </p:sp>
      <p:sp>
        <p:nvSpPr>
          <p:cNvPr id="370" name="Google Shape;370;p43"/>
          <p:cNvSpPr txBox="1">
            <a:spLocks noGrp="1"/>
          </p:cNvSpPr>
          <p:nvPr>
            <p:ph type="body" idx="2"/>
          </p:nvPr>
        </p:nvSpPr>
        <p:spPr>
          <a:xfrm>
            <a:off x="3321088"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Critical Thinking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Decision Making</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Designating Sanctions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Fair Resolution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Goal Integration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Monitoring Process</a:t>
            </a:r>
            <a:endParaRPr/>
          </a:p>
          <a:p>
            <a:pPr marL="457200" lvl="0" indent="-228600" algn="l" rtl="0">
              <a:lnSpc>
                <a:spcPct val="100000"/>
              </a:lnSpc>
              <a:spcBef>
                <a:spcPts val="600"/>
              </a:spcBef>
              <a:spcAft>
                <a:spcPts val="0"/>
              </a:spcAft>
              <a:buSzPts val="1800"/>
              <a:buNone/>
            </a:pPr>
            <a:endParaRPr/>
          </a:p>
        </p:txBody>
      </p:sp>
      <p:sp>
        <p:nvSpPr>
          <p:cNvPr id="371" name="Google Shape;371;p43"/>
          <p:cNvSpPr txBox="1">
            <a:spLocks noGrp="1"/>
          </p:cNvSpPr>
          <p:nvPr>
            <p:ph type="body" idx="3"/>
          </p:nvPr>
        </p:nvSpPr>
        <p:spPr>
          <a:xfrm>
            <a:off x="5950975" y="1393425"/>
            <a:ext cx="2501700" cy="2989200"/>
          </a:xfrm>
          <a:prstGeom prst="rect">
            <a:avLst/>
          </a:prstGeom>
          <a:noFill/>
          <a:ln>
            <a:noFill/>
          </a:ln>
        </p:spPr>
        <p:txBody>
          <a:bodyPr spcFirstLastPara="1" wrap="square" lIns="91425" tIns="91425" rIns="91425" bIns="91425" anchor="t" anchorCtr="0">
            <a:noAutofit/>
          </a:bodyPr>
          <a:lstStyle/>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Restoring Relationships</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Sense of Humor</a:t>
            </a:r>
            <a:endParaRPr/>
          </a:p>
          <a:p>
            <a:pPr marL="457200" lvl="0" indent="-342900" algn="l" rtl="0">
              <a:lnSpc>
                <a:spcPct val="100000"/>
              </a:lnSpc>
              <a:spcBef>
                <a:spcPts val="600"/>
              </a:spcBef>
              <a:spcAft>
                <a:spcPts val="0"/>
              </a:spcAft>
              <a:buSzPts val="1800"/>
              <a:buChar char="▣"/>
            </a:pPr>
            <a:r>
              <a:rPr lang="en" b="0" i="0">
                <a:solidFill>
                  <a:srgbClr val="222222"/>
                </a:solidFill>
                <a:latin typeface="Rubik"/>
                <a:ea typeface="Rubik"/>
                <a:cs typeface="Rubik"/>
                <a:sym typeface="Rubik"/>
              </a:rPr>
              <a:t>Verbal Communication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Nonverbal Communication</a:t>
            </a:r>
            <a:endParaRPr/>
          </a:p>
          <a:p>
            <a:pPr marL="457200" lvl="0" indent="-342900" algn="l" rtl="0">
              <a:lnSpc>
                <a:spcPct val="100000"/>
              </a:lnSpc>
              <a:spcBef>
                <a:spcPts val="600"/>
              </a:spcBef>
              <a:spcAft>
                <a:spcPts val="0"/>
              </a:spcAft>
              <a:buSzPts val="1800"/>
              <a:buFont typeface="Arial"/>
              <a:buChar char="•"/>
            </a:pPr>
            <a:r>
              <a:rPr lang="en" b="0" i="0">
                <a:solidFill>
                  <a:srgbClr val="222222"/>
                </a:solidFill>
                <a:latin typeface="Rubik"/>
                <a:ea typeface="Rubik"/>
                <a:cs typeface="Rubik"/>
                <a:sym typeface="Rubik"/>
              </a:rPr>
              <a:t>Problem Solving</a:t>
            </a:r>
            <a:endParaRPr/>
          </a:p>
          <a:p>
            <a:pPr marL="457200" lvl="0" indent="-228600" algn="l" rtl="0">
              <a:lnSpc>
                <a:spcPct val="100000"/>
              </a:lnSpc>
              <a:spcBef>
                <a:spcPts val="600"/>
              </a:spcBef>
              <a:spcAft>
                <a:spcPts val="0"/>
              </a:spcAft>
              <a:buSzPts val="1800"/>
              <a:buNone/>
            </a:pPr>
            <a:endParaRPr b="0" i="0">
              <a:solidFill>
                <a:srgbClr val="222222"/>
              </a:solidFill>
              <a:latin typeface="Rubik"/>
              <a:ea typeface="Rubik"/>
              <a:cs typeface="Rubik"/>
              <a:sym typeface="Rubik"/>
            </a:endParaRPr>
          </a:p>
          <a:p>
            <a:pPr marL="457200" lvl="0" indent="-228600" algn="l" rtl="0">
              <a:lnSpc>
                <a:spcPct val="100000"/>
              </a:lnSpc>
              <a:spcBef>
                <a:spcPts val="600"/>
              </a:spcBef>
              <a:spcAft>
                <a:spcPts val="0"/>
              </a:spcAft>
              <a:buSzPts val="1800"/>
              <a:buNone/>
            </a:pPr>
            <a:endParaRPr/>
          </a:p>
        </p:txBody>
      </p:sp>
      <p:sp>
        <p:nvSpPr>
          <p:cNvPr id="372" name="Google Shape;372;p43"/>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1B8BA-921E-3D8D-DF19-9B7C8C644877}"/>
              </a:ext>
            </a:extLst>
          </p:cNvPr>
          <p:cNvSpPr>
            <a:spLocks noGrp="1"/>
          </p:cNvSpPr>
          <p:nvPr>
            <p:ph type="title"/>
          </p:nvPr>
        </p:nvSpPr>
        <p:spPr/>
        <p:txBody>
          <a:bodyPr/>
          <a:lstStyle/>
          <a:p>
            <a:r>
              <a:rPr lang="en-US" dirty="0"/>
              <a:t>EMOTIONAL INTELLIGENCE</a:t>
            </a:r>
          </a:p>
        </p:txBody>
      </p:sp>
      <p:sp>
        <p:nvSpPr>
          <p:cNvPr id="3" name="Text Placeholder 2">
            <a:extLst>
              <a:ext uri="{FF2B5EF4-FFF2-40B4-BE49-F238E27FC236}">
                <a16:creationId xmlns:a16="http://schemas.microsoft.com/office/drawing/2014/main" id="{B5DA79A1-D40E-6F07-EAE2-D95C95CFF364}"/>
              </a:ext>
            </a:extLst>
          </p:cNvPr>
          <p:cNvSpPr>
            <a:spLocks noGrp="1"/>
          </p:cNvSpPr>
          <p:nvPr>
            <p:ph type="body" idx="1"/>
          </p:nvPr>
        </p:nvSpPr>
        <p:spPr>
          <a:xfrm>
            <a:off x="691200" y="1393425"/>
            <a:ext cx="7233600" cy="2989200"/>
          </a:xfrm>
        </p:spPr>
        <p:txBody>
          <a:bodyPr/>
          <a:lstStyle/>
          <a:p>
            <a:r>
              <a:rPr lang="en-US" b="0" i="0" dirty="0">
                <a:solidFill>
                  <a:srgbClr val="2D2D2D"/>
                </a:solidFill>
                <a:effectLst/>
                <a:latin typeface="Noto Sans" panose="020B0502040504020204" pitchFamily="34" charset="0"/>
              </a:rPr>
              <a:t>When you are trying to persuade someone, evaluate their feelings and emotions before you speak.</a:t>
            </a:r>
          </a:p>
          <a:p>
            <a:r>
              <a:rPr lang="en-US" b="0" i="0" dirty="0">
                <a:solidFill>
                  <a:srgbClr val="2D2D2D"/>
                </a:solidFill>
                <a:effectLst/>
                <a:latin typeface="Noto Sans" panose="020B0502040504020204" pitchFamily="34" charset="0"/>
              </a:rPr>
              <a:t> With enough practice, you can respond to situations appropriately and customize your persuasion tactics according to the specific situation you are in.</a:t>
            </a:r>
          </a:p>
          <a:p>
            <a:r>
              <a:rPr lang="en-US" b="0" i="0" dirty="0">
                <a:solidFill>
                  <a:srgbClr val="2D2D2D"/>
                </a:solidFill>
                <a:effectLst/>
                <a:latin typeface="Noto Sans" panose="020B0502040504020204" pitchFamily="34" charset="0"/>
              </a:rPr>
              <a:t> While some individuals may appreciate a matter-of-fact attitude and concise arguments, this need not always be the case. </a:t>
            </a:r>
          </a:p>
          <a:p>
            <a:r>
              <a:rPr lang="en-US" b="0" i="0" dirty="0">
                <a:solidFill>
                  <a:srgbClr val="2D2D2D"/>
                </a:solidFill>
                <a:effectLst/>
                <a:latin typeface="Noto Sans" panose="020B0502040504020204" pitchFamily="34" charset="0"/>
              </a:rPr>
              <a:t>Some may demand a detailed explanation and may expect you to be more empathetic.</a:t>
            </a:r>
            <a:endParaRPr lang="en-US" dirty="0"/>
          </a:p>
        </p:txBody>
      </p:sp>
      <p:sp>
        <p:nvSpPr>
          <p:cNvPr id="6" name="Slide Number Placeholder 5">
            <a:extLst>
              <a:ext uri="{FF2B5EF4-FFF2-40B4-BE49-F238E27FC236}">
                <a16:creationId xmlns:a16="http://schemas.microsoft.com/office/drawing/2014/main" id="{CD5053A8-911E-6EFB-010D-01D3018438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spTree>
    <p:extLst>
      <p:ext uri="{BB962C8B-B14F-4D97-AF65-F5344CB8AC3E}">
        <p14:creationId xmlns:p14="http://schemas.microsoft.com/office/powerpoint/2010/main" val="6806742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669F5C5-E67E-0659-6B7F-8215A697033F}"/>
              </a:ext>
            </a:extLst>
          </p:cNvPr>
          <p:cNvSpPr>
            <a:spLocks noGrp="1"/>
          </p:cNvSpPr>
          <p:nvPr>
            <p:ph type="body" idx="1"/>
          </p:nvPr>
        </p:nvSpPr>
        <p:spPr>
          <a:xfrm>
            <a:off x="691200" y="1393425"/>
            <a:ext cx="7271700" cy="2989200"/>
          </a:xfrm>
        </p:spPr>
        <p:txBody>
          <a:bodyPr/>
          <a:lstStyle/>
          <a:p>
            <a:r>
              <a:rPr lang="en-US" b="0" i="0" dirty="0">
                <a:solidFill>
                  <a:srgbClr val="2D2D2D"/>
                </a:solidFill>
                <a:effectLst/>
                <a:latin typeface="Noto Sans" panose="020B0502040504020204" pitchFamily="34" charset="0"/>
              </a:rPr>
              <a:t>With emotional intelligence, you can gauge a person's mood and willingness to be persuaded and tailor your arguments accordingly.</a:t>
            </a:r>
          </a:p>
          <a:p>
            <a:r>
              <a:rPr lang="en-US" b="0" i="0" dirty="0">
                <a:solidFill>
                  <a:srgbClr val="2D2D2D"/>
                </a:solidFill>
                <a:effectLst/>
                <a:latin typeface="Noto Sans" panose="020B0502040504020204" pitchFamily="34" charset="0"/>
              </a:rPr>
              <a:t> For example, as a manager, you may choose a reassuring tone to communicate with a nervous employee and a firm, rational tone with someone who is engaging in conflict after receiving constructive feedback. </a:t>
            </a:r>
          </a:p>
          <a:p>
            <a:r>
              <a:rPr lang="en-US" b="0" i="0" dirty="0">
                <a:solidFill>
                  <a:srgbClr val="2D2D2D"/>
                </a:solidFill>
                <a:effectLst/>
                <a:latin typeface="Noto Sans" panose="020B0502040504020204" pitchFamily="34" charset="0"/>
              </a:rPr>
              <a:t>As you build emotional intelligence, you can be confident that you do not sound intimidating or patronizing to either of them.</a:t>
            </a:r>
            <a:endParaRPr lang="en-US" dirty="0"/>
          </a:p>
        </p:txBody>
      </p:sp>
      <p:sp>
        <p:nvSpPr>
          <p:cNvPr id="6" name="Slide Number Placeholder 5">
            <a:extLst>
              <a:ext uri="{FF2B5EF4-FFF2-40B4-BE49-F238E27FC236}">
                <a16:creationId xmlns:a16="http://schemas.microsoft.com/office/drawing/2014/main" id="{B3969DE8-FD8D-61A7-A7E6-EC4FCB0BE6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12474927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D463-57F6-FC12-7BDA-A918BA0BCEAF}"/>
              </a:ext>
            </a:extLst>
          </p:cNvPr>
          <p:cNvSpPr>
            <a:spLocks noGrp="1"/>
          </p:cNvSpPr>
          <p:nvPr>
            <p:ph type="title"/>
          </p:nvPr>
        </p:nvSpPr>
        <p:spPr/>
        <p:txBody>
          <a:bodyPr/>
          <a:lstStyle/>
          <a:p>
            <a:pPr algn="ctr"/>
            <a:r>
              <a:rPr lang="en-US" dirty="0"/>
              <a:t>USE [LR] TO SUPPORT YOUR ANSWERS</a:t>
            </a:r>
          </a:p>
        </p:txBody>
      </p:sp>
      <p:sp>
        <p:nvSpPr>
          <p:cNvPr id="3" name="Text Placeholder 2">
            <a:extLst>
              <a:ext uri="{FF2B5EF4-FFF2-40B4-BE49-F238E27FC236}">
                <a16:creationId xmlns:a16="http://schemas.microsoft.com/office/drawing/2014/main" id="{B04F23A2-D0F2-C9C3-CB2F-6F0B1AB399DE}"/>
              </a:ext>
            </a:extLst>
          </p:cNvPr>
          <p:cNvSpPr>
            <a:spLocks noGrp="1"/>
          </p:cNvSpPr>
          <p:nvPr>
            <p:ph type="body" idx="1"/>
          </p:nvPr>
        </p:nvSpPr>
        <p:spPr>
          <a:xfrm>
            <a:off x="691200" y="1393425"/>
            <a:ext cx="7507920" cy="2989200"/>
          </a:xfrm>
        </p:spPr>
        <p:txBody>
          <a:bodyPr/>
          <a:lstStyle/>
          <a:p>
            <a:r>
              <a:rPr lang="en-US" b="0" i="0" dirty="0">
                <a:solidFill>
                  <a:srgbClr val="2D2D2D"/>
                </a:solidFill>
                <a:effectLst/>
                <a:latin typeface="Noto Sans" panose="020B0502040504020204" pitchFamily="34" charset="0"/>
              </a:rPr>
              <a:t>You can rely on logic, rational thought and verifiable facts in your argument to compel listeners to subscribe to your idea or viewpoint. </a:t>
            </a:r>
          </a:p>
          <a:p>
            <a:r>
              <a:rPr lang="en-US" b="0" i="0" dirty="0">
                <a:solidFill>
                  <a:srgbClr val="2D2D2D"/>
                </a:solidFill>
                <a:effectLst/>
                <a:latin typeface="Noto Sans" panose="020B0502040504020204" pitchFamily="34" charset="0"/>
              </a:rPr>
              <a:t>Gather comprehensive data and allow the other person enough time to examine the data, interpret it and come to conclusions.</a:t>
            </a:r>
          </a:p>
          <a:p>
            <a:r>
              <a:rPr lang="en-US" b="0" i="0" dirty="0">
                <a:solidFill>
                  <a:srgbClr val="2D2D2D"/>
                </a:solidFill>
                <a:effectLst/>
                <a:latin typeface="Noto Sans" panose="020B0502040504020204" pitchFamily="34" charset="0"/>
              </a:rPr>
              <a:t> Share examples and your analysis of similar situations that have happened in the past. F</a:t>
            </a:r>
          </a:p>
          <a:p>
            <a:r>
              <a:rPr lang="en-US" b="0" i="0" dirty="0">
                <a:solidFill>
                  <a:srgbClr val="2D2D2D"/>
                </a:solidFill>
                <a:effectLst/>
                <a:latin typeface="Noto Sans" panose="020B0502040504020204" pitchFamily="34" charset="0"/>
              </a:rPr>
              <a:t>or example, if you want to convince your manager about shifting to a new CRM (customer relationship management) tool, talk about its benefits in terms of financial, temporal and </a:t>
            </a:r>
            <a:r>
              <a:rPr lang="en-US" b="0" i="0" dirty="0" err="1">
                <a:solidFill>
                  <a:srgbClr val="2D2D2D"/>
                </a:solidFill>
                <a:effectLst/>
                <a:latin typeface="Noto Sans" panose="020B0502040504020204" pitchFamily="34" charset="0"/>
              </a:rPr>
              <a:t>labour</a:t>
            </a:r>
            <a:r>
              <a:rPr lang="en-US" b="0" i="0" dirty="0">
                <a:solidFill>
                  <a:srgbClr val="2D2D2D"/>
                </a:solidFill>
                <a:effectLst/>
                <a:latin typeface="Noto Sans" panose="020B0502040504020204" pitchFamily="34" charset="0"/>
              </a:rPr>
              <a:t> costs. Consider sharing testimonials and reviews from credible sources.</a:t>
            </a:r>
            <a:endParaRPr lang="en-US" dirty="0"/>
          </a:p>
        </p:txBody>
      </p:sp>
      <p:sp>
        <p:nvSpPr>
          <p:cNvPr id="6" name="Slide Number Placeholder 5">
            <a:extLst>
              <a:ext uri="{FF2B5EF4-FFF2-40B4-BE49-F238E27FC236}">
                <a16:creationId xmlns:a16="http://schemas.microsoft.com/office/drawing/2014/main" id="{F0DA71EE-2D5F-2569-015B-798F0F0823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Tree>
    <p:extLst>
      <p:ext uri="{BB962C8B-B14F-4D97-AF65-F5344CB8AC3E}">
        <p14:creationId xmlns:p14="http://schemas.microsoft.com/office/powerpoint/2010/main" val="1997760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4B9D0-BB29-6CEF-0332-3FF740FE925C}"/>
              </a:ext>
            </a:extLst>
          </p:cNvPr>
          <p:cNvSpPr>
            <a:spLocks noGrp="1"/>
          </p:cNvSpPr>
          <p:nvPr>
            <p:ph type="title"/>
          </p:nvPr>
        </p:nvSpPr>
        <p:spPr/>
        <p:txBody>
          <a:bodyPr/>
          <a:lstStyle/>
          <a:p>
            <a:r>
              <a:rPr lang="en-US" dirty="0"/>
              <a:t>NEGOTIATION</a:t>
            </a:r>
          </a:p>
        </p:txBody>
      </p:sp>
      <p:sp>
        <p:nvSpPr>
          <p:cNvPr id="3" name="Text Placeholder 2">
            <a:extLst>
              <a:ext uri="{FF2B5EF4-FFF2-40B4-BE49-F238E27FC236}">
                <a16:creationId xmlns:a16="http://schemas.microsoft.com/office/drawing/2014/main" id="{17A27E00-CFFE-C734-7B87-805F112CABF0}"/>
              </a:ext>
            </a:extLst>
          </p:cNvPr>
          <p:cNvSpPr>
            <a:spLocks noGrp="1"/>
          </p:cNvSpPr>
          <p:nvPr>
            <p:ph type="body" idx="1"/>
          </p:nvPr>
        </p:nvSpPr>
        <p:spPr>
          <a:xfrm>
            <a:off x="691200" y="1370565"/>
            <a:ext cx="8269920" cy="2989200"/>
          </a:xfrm>
        </p:spPr>
        <p:txBody>
          <a:bodyPr/>
          <a:lstStyle/>
          <a:p>
            <a:r>
              <a:rPr lang="en-US" b="0" i="0" dirty="0">
                <a:solidFill>
                  <a:srgbClr val="2D2D2D"/>
                </a:solidFill>
                <a:effectLst/>
                <a:latin typeface="Noto Sans" panose="020B0502040504020204" pitchFamily="34" charset="0"/>
              </a:rPr>
              <a:t>Consider creating a list of all that you can offer, as well as your limitations. Once you have identified limitations, both parties can start working on a compromise. </a:t>
            </a:r>
          </a:p>
          <a:p>
            <a:r>
              <a:rPr lang="en-US" b="0" i="0" dirty="0">
                <a:solidFill>
                  <a:srgbClr val="2D2D2D"/>
                </a:solidFill>
                <a:effectLst/>
                <a:latin typeface="Noto Sans" panose="020B0502040504020204" pitchFamily="34" charset="0"/>
              </a:rPr>
              <a:t>By compromising a little yourself, you can persuade the other party to reciprocate. Instead of making huge compromises in one round, try to maintain leverage while negotiating. </a:t>
            </a:r>
          </a:p>
          <a:p>
            <a:r>
              <a:rPr lang="en-US" b="0" i="0" dirty="0">
                <a:solidFill>
                  <a:srgbClr val="2D2D2D"/>
                </a:solidFill>
                <a:effectLst/>
                <a:latin typeface="Noto Sans" panose="020B0502040504020204" pitchFamily="34" charset="0"/>
              </a:rPr>
              <a:t>Be prepared for multiple rounds of negotiation until you reach an arrangement that is beneficial for all parties.</a:t>
            </a:r>
            <a:endParaRPr lang="en-US" dirty="0"/>
          </a:p>
        </p:txBody>
      </p:sp>
      <p:sp>
        <p:nvSpPr>
          <p:cNvPr id="6" name="Slide Number Placeholder 5">
            <a:extLst>
              <a:ext uri="{FF2B5EF4-FFF2-40B4-BE49-F238E27FC236}">
                <a16:creationId xmlns:a16="http://schemas.microsoft.com/office/drawing/2014/main" id="{8A1DB741-7707-F564-B19F-D6A1E2F4CF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Tree>
    <p:extLst>
      <p:ext uri="{BB962C8B-B14F-4D97-AF65-F5344CB8AC3E}">
        <p14:creationId xmlns:p14="http://schemas.microsoft.com/office/powerpoint/2010/main" val="366454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8"/>
          <p:cNvSpPr txBox="1">
            <a:spLocks noGrp="1"/>
          </p:cNvSpPr>
          <p:nvPr>
            <p:ph type="title"/>
          </p:nvPr>
        </p:nvSpPr>
        <p:spPr>
          <a:xfrm>
            <a:off x="691200" y="152400"/>
            <a:ext cx="7761600" cy="969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CONFLICT MANAGEMENT</a:t>
            </a:r>
            <a:endParaRPr/>
          </a:p>
        </p:txBody>
      </p:sp>
      <p:sp>
        <p:nvSpPr>
          <p:cNvPr id="110" name="Google Shape;110;p8"/>
          <p:cNvSpPr txBox="1">
            <a:spLocks noGrp="1"/>
          </p:cNvSpPr>
          <p:nvPr>
            <p:ph type="body" idx="1"/>
          </p:nvPr>
        </p:nvSpPr>
        <p:spPr>
          <a:xfrm>
            <a:off x="691200" y="1511100"/>
            <a:ext cx="7761600" cy="28689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sz="1800" b="0" i="0">
                <a:solidFill>
                  <a:srgbClr val="222222"/>
                </a:solidFill>
                <a:latin typeface="Rubik"/>
                <a:ea typeface="Rubik"/>
                <a:cs typeface="Rubik"/>
                <a:sym typeface="Rubik"/>
              </a:rPr>
              <a:t>Whether you are a manager or an employee, you will likely need to </a:t>
            </a:r>
            <a:r>
              <a:rPr lang="en" sz="1800" b="0" i="0" u="sng" strike="noStrike">
                <a:solidFill>
                  <a:srgbClr val="246FC8"/>
                </a:solidFill>
                <a:latin typeface="Rubik"/>
                <a:ea typeface="Rubik"/>
                <a:cs typeface="Rubik"/>
                <a:sym typeface="Rubik"/>
                <a:hlinkClick r:id="rId3">
                  <a:extLst>
                    <a:ext uri="{A12FA001-AC4F-418D-AE19-62706E023703}">
                      <ahyp:hlinkClr xmlns:ahyp="http://schemas.microsoft.com/office/drawing/2018/hyperlinkcolor" val="tx"/>
                    </a:ext>
                  </a:extLst>
                </a:hlinkClick>
              </a:rPr>
              <a:t>resolve conflicts</a:t>
            </a:r>
            <a:r>
              <a:rPr lang="en" sz="1800" b="0" i="0">
                <a:solidFill>
                  <a:srgbClr val="222222"/>
                </a:solidFill>
                <a:latin typeface="Rubik"/>
                <a:ea typeface="Rubik"/>
                <a:cs typeface="Rubik"/>
                <a:sym typeface="Rubik"/>
              </a:rPr>
              <a:t> at some point in your job. This might involve solving an issue between two staff members, yourself and a colleague, or a client and your company. You will need to be able to listen fairly to both sides and use creative problem-solving to arrive at a solution.</a:t>
            </a:r>
            <a:endParaRPr/>
          </a:p>
          <a:p>
            <a:pPr marL="457200" lvl="0" indent="-381000" algn="l" rtl="0">
              <a:lnSpc>
                <a:spcPct val="100000"/>
              </a:lnSpc>
              <a:spcBef>
                <a:spcPts val="600"/>
              </a:spcBef>
              <a:spcAft>
                <a:spcPts val="0"/>
              </a:spcAft>
              <a:buSzPts val="2400"/>
              <a:buFont typeface="Arial"/>
              <a:buChar char="•"/>
            </a:pPr>
            <a:r>
              <a:rPr lang="en" sz="1800" b="0" i="0" u="sng" strike="noStrike">
                <a:solidFill>
                  <a:srgbClr val="246FC8"/>
                </a:solidFill>
                <a:latin typeface="Rubik"/>
                <a:ea typeface="Rubik"/>
                <a:cs typeface="Rubik"/>
                <a:sym typeface="Rubik"/>
                <a:hlinkClick r:id="rId4">
                  <a:extLst>
                    <a:ext uri="{A12FA001-AC4F-418D-AE19-62706E023703}">
                      <ahyp:hlinkClr xmlns:ahyp="http://schemas.microsoft.com/office/drawing/2018/hyperlinkcolor" val="tx"/>
                    </a:ext>
                  </a:extLst>
                </a:hlinkClick>
              </a:rPr>
              <a:t>Conflict resolution</a:t>
            </a:r>
            <a:endParaRPr sz="1800" b="0" i="0">
              <a:solidFill>
                <a:srgbClr val="222222"/>
              </a:solidFill>
              <a:latin typeface="Rubik"/>
              <a:ea typeface="Rubik"/>
              <a:cs typeface="Rubik"/>
              <a:sym typeface="Rubik"/>
            </a:endParaRPr>
          </a:p>
          <a:p>
            <a:pPr marL="457200" lvl="0" indent="-381000" algn="l" rtl="0">
              <a:lnSpc>
                <a:spcPct val="100000"/>
              </a:lnSpc>
              <a:spcBef>
                <a:spcPts val="600"/>
              </a:spcBef>
              <a:spcAft>
                <a:spcPts val="0"/>
              </a:spcAft>
              <a:buSzPts val="2400"/>
              <a:buFont typeface="Arial"/>
              <a:buChar char="•"/>
            </a:pPr>
            <a:r>
              <a:rPr lang="en" sz="1800" b="0" i="0">
                <a:solidFill>
                  <a:srgbClr val="222222"/>
                </a:solidFill>
                <a:latin typeface="Rubik"/>
                <a:ea typeface="Rubik"/>
                <a:cs typeface="Rubik"/>
                <a:sym typeface="Rubik"/>
              </a:rPr>
              <a:t>Constructive criticism</a:t>
            </a:r>
            <a:endParaRPr/>
          </a:p>
          <a:p>
            <a:pPr marL="457200" lvl="0" indent="-381000" algn="l" rtl="0">
              <a:lnSpc>
                <a:spcPct val="100000"/>
              </a:lnSpc>
              <a:spcBef>
                <a:spcPts val="600"/>
              </a:spcBef>
              <a:spcAft>
                <a:spcPts val="0"/>
              </a:spcAft>
              <a:buSzPts val="2400"/>
              <a:buFont typeface="Arial"/>
              <a:buChar char="•"/>
            </a:pPr>
            <a:r>
              <a:rPr lang="en" sz="1800" b="0" i="0">
                <a:solidFill>
                  <a:srgbClr val="222222"/>
                </a:solidFill>
                <a:latin typeface="Rubik"/>
                <a:ea typeface="Rubik"/>
                <a:cs typeface="Rubik"/>
                <a:sym typeface="Rubik"/>
              </a:rPr>
              <a:t>Counseling</a:t>
            </a:r>
            <a:endParaRPr/>
          </a:p>
          <a:p>
            <a:pPr marL="457200" lvl="0" indent="-381000" algn="l" rtl="0">
              <a:lnSpc>
                <a:spcPct val="100000"/>
              </a:lnSpc>
              <a:spcBef>
                <a:spcPts val="600"/>
              </a:spcBef>
              <a:spcAft>
                <a:spcPts val="0"/>
              </a:spcAft>
              <a:buSzPts val="2400"/>
              <a:buFont typeface="Arial"/>
              <a:buChar char="•"/>
            </a:pPr>
            <a:r>
              <a:rPr lang="en" sz="1800" b="0" i="0">
                <a:solidFill>
                  <a:srgbClr val="222222"/>
                </a:solidFill>
                <a:latin typeface="Rubik"/>
                <a:ea typeface="Rubik"/>
                <a:cs typeface="Rubik"/>
                <a:sym typeface="Rubik"/>
              </a:rPr>
              <a:t>Mediating</a:t>
            </a:r>
            <a:endParaRPr/>
          </a:p>
          <a:p>
            <a:pPr marL="457200" lvl="0" indent="-381000" algn="l" rtl="0">
              <a:lnSpc>
                <a:spcPct val="100000"/>
              </a:lnSpc>
              <a:spcBef>
                <a:spcPts val="600"/>
              </a:spcBef>
              <a:spcAft>
                <a:spcPts val="0"/>
              </a:spcAft>
              <a:buSzPts val="2400"/>
              <a:buFont typeface="Arial"/>
              <a:buChar char="•"/>
            </a:pPr>
            <a:r>
              <a:rPr lang="en" sz="1800" b="0" i="0" u="sng" strike="noStrike">
                <a:solidFill>
                  <a:srgbClr val="246FC8"/>
                </a:solidFill>
                <a:latin typeface="Rubik"/>
                <a:ea typeface="Rubik"/>
                <a:cs typeface="Rubik"/>
                <a:sym typeface="Rubik"/>
                <a:hlinkClick r:id="rId5">
                  <a:extLst>
                    <a:ext uri="{A12FA001-AC4F-418D-AE19-62706E023703}">
                      <ahyp:hlinkClr xmlns:ahyp="http://schemas.microsoft.com/office/drawing/2018/hyperlinkcolor" val="tx"/>
                    </a:ext>
                  </a:extLst>
                </a:hlinkClick>
              </a:rPr>
              <a:t>Problem-solving</a:t>
            </a:r>
            <a:endParaRPr sz="1800" b="0" i="0">
              <a:solidFill>
                <a:srgbClr val="222222"/>
              </a:solidFill>
              <a:latin typeface="Rubik"/>
              <a:ea typeface="Rubik"/>
              <a:cs typeface="Rubik"/>
              <a:sym typeface="Rubik"/>
            </a:endParaRPr>
          </a:p>
          <a:p>
            <a:pPr marL="457200" lvl="0" indent="-228600" algn="l" rtl="0">
              <a:lnSpc>
                <a:spcPct val="100000"/>
              </a:lnSpc>
              <a:spcBef>
                <a:spcPts val="600"/>
              </a:spcBef>
              <a:spcAft>
                <a:spcPts val="0"/>
              </a:spcAft>
              <a:buSzPts val="2400"/>
              <a:buNone/>
            </a:pPr>
            <a:endParaRPr sz="1800"/>
          </a:p>
        </p:txBody>
      </p:sp>
      <p:sp>
        <p:nvSpPr>
          <p:cNvPr id="111" name="Google Shape;111;p8"/>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892A4-65A0-4415-D561-427EF010627C}"/>
              </a:ext>
            </a:extLst>
          </p:cNvPr>
          <p:cNvSpPr>
            <a:spLocks noGrp="1"/>
          </p:cNvSpPr>
          <p:nvPr>
            <p:ph type="title"/>
          </p:nvPr>
        </p:nvSpPr>
        <p:spPr/>
        <p:txBody>
          <a:bodyPr/>
          <a:lstStyle/>
          <a:p>
            <a:r>
              <a:rPr lang="en-US" dirty="0"/>
              <a:t>THREE TYPES OF PERSUATION</a:t>
            </a:r>
          </a:p>
        </p:txBody>
      </p:sp>
      <p:sp>
        <p:nvSpPr>
          <p:cNvPr id="6" name="Slide Number Placeholder 5">
            <a:extLst>
              <a:ext uri="{FF2B5EF4-FFF2-40B4-BE49-F238E27FC236}">
                <a16:creationId xmlns:a16="http://schemas.microsoft.com/office/drawing/2014/main" id="{7DB1A40D-EE5C-7903-85A6-7E8BCF2D20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70</a:t>
            </a:fld>
            <a:endParaRPr lang="en"/>
          </a:p>
        </p:txBody>
      </p:sp>
      <p:graphicFrame>
        <p:nvGraphicFramePr>
          <p:cNvPr id="8" name="Diagram 7">
            <a:extLst>
              <a:ext uri="{FF2B5EF4-FFF2-40B4-BE49-F238E27FC236}">
                <a16:creationId xmlns:a16="http://schemas.microsoft.com/office/drawing/2014/main" id="{125FF646-891D-2C4F-3C57-DCDE5160F87A}"/>
              </a:ext>
            </a:extLst>
          </p:cNvPr>
          <p:cNvGraphicFramePr/>
          <p:nvPr>
            <p:extLst>
              <p:ext uri="{D42A27DB-BD31-4B8C-83A1-F6EECF244321}">
                <p14:modId xmlns:p14="http://schemas.microsoft.com/office/powerpoint/2010/main" val="1534197843"/>
              </p:ext>
            </p:extLst>
          </p:nvPr>
        </p:nvGraphicFramePr>
        <p:xfrm>
          <a:off x="1524000" y="1121625"/>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6324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5A79-D4C5-9921-A042-2DE81612D5FA}"/>
              </a:ext>
            </a:extLst>
          </p:cNvPr>
          <p:cNvSpPr>
            <a:spLocks noGrp="1"/>
          </p:cNvSpPr>
          <p:nvPr>
            <p:ph type="title"/>
          </p:nvPr>
        </p:nvSpPr>
        <p:spPr/>
        <p:txBody>
          <a:bodyPr/>
          <a:lstStyle/>
          <a:p>
            <a:r>
              <a:rPr lang="en-US" dirty="0"/>
              <a:t>LOGIC</a:t>
            </a:r>
          </a:p>
        </p:txBody>
      </p:sp>
      <p:sp>
        <p:nvSpPr>
          <p:cNvPr id="3" name="Text Placeholder 2">
            <a:extLst>
              <a:ext uri="{FF2B5EF4-FFF2-40B4-BE49-F238E27FC236}">
                <a16:creationId xmlns:a16="http://schemas.microsoft.com/office/drawing/2014/main" id="{65DB662B-AD9D-7C9A-52DD-9522B255C519}"/>
              </a:ext>
            </a:extLst>
          </p:cNvPr>
          <p:cNvSpPr>
            <a:spLocks noGrp="1"/>
          </p:cNvSpPr>
          <p:nvPr>
            <p:ph type="body" idx="1"/>
          </p:nvPr>
        </p:nvSpPr>
        <p:spPr>
          <a:xfrm>
            <a:off x="691200" y="1393425"/>
            <a:ext cx="6608760" cy="2989200"/>
          </a:xfrm>
        </p:spPr>
        <p:txBody>
          <a:bodyPr/>
          <a:lstStyle/>
          <a:p>
            <a:r>
              <a:rPr lang="en-US" b="0" i="0" dirty="0">
                <a:solidFill>
                  <a:srgbClr val="2D2D2D"/>
                </a:solidFill>
                <a:effectLst/>
                <a:latin typeface="Noto Sans" panose="020B0502040504020204" pitchFamily="34" charset="0"/>
              </a:rPr>
              <a:t>When your arguments are based on logic and rationale, supported by relevant data, testimonials and evidence, it is considered a logical type of persuasion.</a:t>
            </a:r>
          </a:p>
          <a:p>
            <a:r>
              <a:rPr lang="en-US" b="0" i="0" dirty="0">
                <a:solidFill>
                  <a:srgbClr val="2D2D2D"/>
                </a:solidFill>
                <a:effectLst/>
                <a:latin typeface="Noto Sans" panose="020B0502040504020204" pitchFamily="34" charset="0"/>
              </a:rPr>
              <a:t> Support your argument with facts, evidence, historical data and logical reasoning. </a:t>
            </a:r>
          </a:p>
          <a:p>
            <a:r>
              <a:rPr lang="en-US" b="0" i="0" dirty="0">
                <a:solidFill>
                  <a:srgbClr val="2D2D2D"/>
                </a:solidFill>
                <a:effectLst/>
                <a:latin typeface="Noto Sans" panose="020B0502040504020204" pitchFamily="34" charset="0"/>
              </a:rPr>
              <a:t>When you use logic as a mode of persuasion, convey it in a way that makes sense to your listener. </a:t>
            </a:r>
          </a:p>
          <a:p>
            <a:r>
              <a:rPr lang="en-US" b="0" i="0" dirty="0">
                <a:solidFill>
                  <a:srgbClr val="2D2D2D"/>
                </a:solidFill>
                <a:effectLst/>
                <a:latin typeface="Noto Sans" panose="020B0502040504020204" pitchFamily="34" charset="0"/>
              </a:rPr>
              <a:t>Try to enable them to see through your logical framework, instead of criticizing their perspective or the logic that they may have applied.</a:t>
            </a:r>
            <a:endParaRPr lang="en-US" dirty="0"/>
          </a:p>
        </p:txBody>
      </p:sp>
      <p:sp>
        <p:nvSpPr>
          <p:cNvPr id="6" name="Slide Number Placeholder 5">
            <a:extLst>
              <a:ext uri="{FF2B5EF4-FFF2-40B4-BE49-F238E27FC236}">
                <a16:creationId xmlns:a16="http://schemas.microsoft.com/office/drawing/2014/main" id="{EC59607D-B674-621A-8FA8-2E65C4B965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71</a:t>
            </a:fld>
            <a:endParaRPr lang="en"/>
          </a:p>
        </p:txBody>
      </p:sp>
    </p:spTree>
    <p:extLst>
      <p:ext uri="{BB962C8B-B14F-4D97-AF65-F5344CB8AC3E}">
        <p14:creationId xmlns:p14="http://schemas.microsoft.com/office/powerpoint/2010/main" val="1852274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4C555-0AD6-2B05-6AD1-23AD84CA5E23}"/>
              </a:ext>
            </a:extLst>
          </p:cNvPr>
          <p:cNvSpPr>
            <a:spLocks noGrp="1"/>
          </p:cNvSpPr>
          <p:nvPr>
            <p:ph type="title"/>
          </p:nvPr>
        </p:nvSpPr>
        <p:spPr/>
        <p:txBody>
          <a:bodyPr/>
          <a:lstStyle/>
          <a:p>
            <a:r>
              <a:rPr lang="en-US" dirty="0"/>
              <a:t>ETHICS</a:t>
            </a:r>
          </a:p>
        </p:txBody>
      </p:sp>
      <p:sp>
        <p:nvSpPr>
          <p:cNvPr id="3" name="Text Placeholder 2">
            <a:extLst>
              <a:ext uri="{FF2B5EF4-FFF2-40B4-BE49-F238E27FC236}">
                <a16:creationId xmlns:a16="http://schemas.microsoft.com/office/drawing/2014/main" id="{24475CAA-3D3A-A45B-BF45-59C470D7291D}"/>
              </a:ext>
            </a:extLst>
          </p:cNvPr>
          <p:cNvSpPr>
            <a:spLocks noGrp="1"/>
          </p:cNvSpPr>
          <p:nvPr>
            <p:ph type="body" idx="1"/>
          </p:nvPr>
        </p:nvSpPr>
        <p:spPr>
          <a:xfrm>
            <a:off x="691200" y="1393425"/>
            <a:ext cx="7005000" cy="2989200"/>
          </a:xfrm>
        </p:spPr>
        <p:txBody>
          <a:bodyPr/>
          <a:lstStyle/>
          <a:p>
            <a:r>
              <a:rPr lang="en-US" b="0" i="0" dirty="0">
                <a:solidFill>
                  <a:srgbClr val="2D2D2D"/>
                </a:solidFill>
                <a:effectLst/>
                <a:latin typeface="Noto Sans" panose="020B0502040504020204" pitchFamily="34" charset="0"/>
              </a:rPr>
              <a:t>If you are trusted by someone, you may be able to persuade them with ease. That is why improving your credibility is so important. </a:t>
            </a:r>
          </a:p>
          <a:p>
            <a:r>
              <a:rPr lang="en-US" b="0" i="0" dirty="0">
                <a:solidFill>
                  <a:srgbClr val="2D2D2D"/>
                </a:solidFill>
                <a:effectLst/>
                <a:latin typeface="Noto Sans" panose="020B0502040504020204" pitchFamily="34" charset="0"/>
              </a:rPr>
              <a:t>Your qualifications, experiences and reputation can contribute to your credibility. </a:t>
            </a:r>
          </a:p>
          <a:p>
            <a:r>
              <a:rPr lang="en-US" b="0" i="0" dirty="0">
                <a:solidFill>
                  <a:srgbClr val="2D2D2D"/>
                </a:solidFill>
                <a:effectLst/>
                <a:latin typeface="Noto Sans" panose="020B0502040504020204" pitchFamily="34" charset="0"/>
              </a:rPr>
              <a:t>In many instances, you may have to convince the listener that you are motivated by a cause and not by personal gain.</a:t>
            </a:r>
          </a:p>
          <a:p>
            <a:r>
              <a:rPr lang="en-US" b="0" i="0" dirty="0">
                <a:solidFill>
                  <a:srgbClr val="2D2D2D"/>
                </a:solidFill>
                <a:effectLst/>
                <a:latin typeface="Noto Sans" panose="020B0502040504020204" pitchFamily="34" charset="0"/>
              </a:rPr>
              <a:t> It may take years to build and maintain your credibility. Remember that any impulsive actions or irresponsible behavior can harm your reputation quickly.</a:t>
            </a:r>
            <a:endParaRPr lang="en-US" dirty="0"/>
          </a:p>
        </p:txBody>
      </p:sp>
      <p:sp>
        <p:nvSpPr>
          <p:cNvPr id="6" name="Slide Number Placeholder 5">
            <a:extLst>
              <a:ext uri="{FF2B5EF4-FFF2-40B4-BE49-F238E27FC236}">
                <a16:creationId xmlns:a16="http://schemas.microsoft.com/office/drawing/2014/main" id="{BAC73686-04F1-C489-08FC-211F2092A8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72</a:t>
            </a:fld>
            <a:endParaRPr lang="en"/>
          </a:p>
        </p:txBody>
      </p:sp>
    </p:spTree>
    <p:extLst>
      <p:ext uri="{BB962C8B-B14F-4D97-AF65-F5344CB8AC3E}">
        <p14:creationId xmlns:p14="http://schemas.microsoft.com/office/powerpoint/2010/main" val="2312365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2CD05-BD4B-E921-E454-75A3ED23AB8F}"/>
              </a:ext>
            </a:extLst>
          </p:cNvPr>
          <p:cNvSpPr>
            <a:spLocks noGrp="1"/>
          </p:cNvSpPr>
          <p:nvPr>
            <p:ph type="title"/>
          </p:nvPr>
        </p:nvSpPr>
        <p:spPr/>
        <p:txBody>
          <a:bodyPr/>
          <a:lstStyle/>
          <a:p>
            <a:r>
              <a:rPr lang="en-US" dirty="0"/>
              <a:t>EMOTION</a:t>
            </a:r>
          </a:p>
        </p:txBody>
      </p:sp>
      <p:sp>
        <p:nvSpPr>
          <p:cNvPr id="3" name="Text Placeholder 2">
            <a:extLst>
              <a:ext uri="{FF2B5EF4-FFF2-40B4-BE49-F238E27FC236}">
                <a16:creationId xmlns:a16="http://schemas.microsoft.com/office/drawing/2014/main" id="{5323B032-399F-94CF-9337-3C241552B481}"/>
              </a:ext>
            </a:extLst>
          </p:cNvPr>
          <p:cNvSpPr>
            <a:spLocks noGrp="1"/>
          </p:cNvSpPr>
          <p:nvPr>
            <p:ph type="body" idx="1"/>
          </p:nvPr>
        </p:nvSpPr>
        <p:spPr>
          <a:xfrm>
            <a:off x="790260" y="1324845"/>
            <a:ext cx="7058340" cy="2989200"/>
          </a:xfrm>
        </p:spPr>
        <p:txBody>
          <a:bodyPr/>
          <a:lstStyle/>
          <a:p>
            <a:r>
              <a:rPr lang="en-US" b="0" i="0" dirty="0">
                <a:solidFill>
                  <a:srgbClr val="2D2D2D"/>
                </a:solidFill>
                <a:effectLst/>
                <a:latin typeface="Noto Sans" panose="020B0502040504020204" pitchFamily="34" charset="0"/>
              </a:rPr>
              <a:t>When you sway listeners and persuade them by appealing to their feelings, it is called persuasion by emotion. While persuading using emotion, it is important to refrain from unethical manipulation.</a:t>
            </a:r>
          </a:p>
          <a:p>
            <a:r>
              <a:rPr lang="en-US" b="0" i="0" dirty="0">
                <a:solidFill>
                  <a:srgbClr val="2D2D2D"/>
                </a:solidFill>
                <a:effectLst/>
                <a:latin typeface="Noto Sans" panose="020B0502040504020204" pitchFamily="34" charset="0"/>
              </a:rPr>
              <a:t> During emotional persuasion, the persuader needs to take ownership and responsibility for the outcomes.</a:t>
            </a:r>
          </a:p>
          <a:p>
            <a:r>
              <a:rPr lang="en-US" b="0" i="0" dirty="0">
                <a:solidFill>
                  <a:srgbClr val="2D2D2D"/>
                </a:solidFill>
                <a:effectLst/>
                <a:latin typeface="Noto Sans" panose="020B0502040504020204" pitchFamily="34" charset="0"/>
              </a:rPr>
              <a:t> Hence, it is good practice to pre-</a:t>
            </a:r>
            <a:r>
              <a:rPr lang="en-US" b="0" i="0" dirty="0" err="1">
                <a:solidFill>
                  <a:srgbClr val="2D2D2D"/>
                </a:solidFill>
                <a:effectLst/>
                <a:latin typeface="Noto Sans" panose="020B0502040504020204" pitchFamily="34" charset="0"/>
              </a:rPr>
              <a:t>visualise</a:t>
            </a:r>
            <a:r>
              <a:rPr lang="en-US" b="0" i="0" dirty="0">
                <a:solidFill>
                  <a:srgbClr val="2D2D2D"/>
                </a:solidFill>
                <a:effectLst/>
                <a:latin typeface="Noto Sans" panose="020B0502040504020204" pitchFamily="34" charset="0"/>
              </a:rPr>
              <a:t> these aspects and consider all outcomes before proceeding.</a:t>
            </a:r>
          </a:p>
          <a:p>
            <a:r>
              <a:rPr lang="en-US" b="0" i="0" dirty="0">
                <a:solidFill>
                  <a:srgbClr val="2D2D2D"/>
                </a:solidFill>
                <a:effectLst/>
                <a:latin typeface="Noto Sans" panose="020B0502040504020204" pitchFamily="34" charset="0"/>
              </a:rPr>
              <a:t> Some avenues where emotional persuasion is used are political campaigns, fundraisers and religious congregations.</a:t>
            </a:r>
            <a:endParaRPr lang="en-US" dirty="0"/>
          </a:p>
        </p:txBody>
      </p:sp>
      <p:sp>
        <p:nvSpPr>
          <p:cNvPr id="6" name="Slide Number Placeholder 5">
            <a:extLst>
              <a:ext uri="{FF2B5EF4-FFF2-40B4-BE49-F238E27FC236}">
                <a16:creationId xmlns:a16="http://schemas.microsoft.com/office/drawing/2014/main" id="{13AD54A9-D448-B9A7-9613-E82466CBE1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73</a:t>
            </a:fld>
            <a:endParaRPr lang="en"/>
          </a:p>
        </p:txBody>
      </p:sp>
    </p:spTree>
    <p:extLst>
      <p:ext uri="{BB962C8B-B14F-4D97-AF65-F5344CB8AC3E}">
        <p14:creationId xmlns:p14="http://schemas.microsoft.com/office/powerpoint/2010/main" val="7891263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14FD8FE-C01C-DAF1-4CB0-E259C9ED44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74</a:t>
            </a:fld>
            <a:endParaRPr lang="en"/>
          </a:p>
        </p:txBody>
      </p:sp>
      <p:pic>
        <p:nvPicPr>
          <p:cNvPr id="8" name="Picture 7">
            <a:extLst>
              <a:ext uri="{FF2B5EF4-FFF2-40B4-BE49-F238E27FC236}">
                <a16:creationId xmlns:a16="http://schemas.microsoft.com/office/drawing/2014/main" id="{F237D0E5-960C-EFD8-A218-4666137400AA}"/>
              </a:ext>
            </a:extLst>
          </p:cNvPr>
          <p:cNvPicPr>
            <a:picLocks noChangeAspect="1"/>
          </p:cNvPicPr>
          <p:nvPr/>
        </p:nvPicPr>
        <p:blipFill rotWithShape="1">
          <a:blip r:embed="rId2"/>
          <a:srcRect b="6829"/>
          <a:stretch/>
        </p:blipFill>
        <p:spPr>
          <a:xfrm>
            <a:off x="2811780" y="185130"/>
            <a:ext cx="4884420" cy="4773239"/>
          </a:xfrm>
          <a:prstGeom prst="rect">
            <a:avLst/>
          </a:prstGeom>
        </p:spPr>
      </p:pic>
    </p:spTree>
    <p:extLst>
      <p:ext uri="{BB962C8B-B14F-4D97-AF65-F5344CB8AC3E}">
        <p14:creationId xmlns:p14="http://schemas.microsoft.com/office/powerpoint/2010/main" val="2609908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2F94-7F7C-974E-BE6A-9D88C25CA670}"/>
              </a:ext>
            </a:extLst>
          </p:cNvPr>
          <p:cNvSpPr>
            <a:spLocks noGrp="1"/>
          </p:cNvSpPr>
          <p:nvPr>
            <p:ph type="title"/>
          </p:nvPr>
        </p:nvSpPr>
        <p:spPr/>
        <p:txBody>
          <a:bodyPr/>
          <a:lstStyle/>
          <a:p>
            <a:r>
              <a:rPr lang="en-US" dirty="0"/>
              <a:t>DELIVERING BAD MESSAGES</a:t>
            </a:r>
          </a:p>
        </p:txBody>
      </p:sp>
      <p:sp>
        <p:nvSpPr>
          <p:cNvPr id="3" name="Text Placeholder 2">
            <a:extLst>
              <a:ext uri="{FF2B5EF4-FFF2-40B4-BE49-F238E27FC236}">
                <a16:creationId xmlns:a16="http://schemas.microsoft.com/office/drawing/2014/main" id="{3C73AEA0-487C-34A0-F39A-8957CCAED166}"/>
              </a:ext>
            </a:extLst>
          </p:cNvPr>
          <p:cNvSpPr>
            <a:spLocks noGrp="1"/>
          </p:cNvSpPr>
          <p:nvPr>
            <p:ph type="body" idx="1"/>
          </p:nvPr>
        </p:nvSpPr>
        <p:spPr>
          <a:xfrm>
            <a:off x="691200" y="1393424"/>
            <a:ext cx="8193720" cy="3590055"/>
          </a:xfrm>
        </p:spPr>
        <p:txBody>
          <a:bodyPr/>
          <a:lstStyle/>
          <a:p>
            <a:pPr algn="l" fontAlgn="base"/>
            <a:r>
              <a:rPr lang="en-US" b="0" i="0" dirty="0">
                <a:solidFill>
                  <a:srgbClr val="282828"/>
                </a:solidFill>
                <a:effectLst/>
                <a:latin typeface="Georgia" panose="02040502050405020303" pitchFamily="18" charset="0"/>
              </a:rPr>
              <a:t>In </a:t>
            </a:r>
            <a:r>
              <a:rPr lang="en-US" b="0" i="0" u="none" strike="noStrike" dirty="0">
                <a:solidFill>
                  <a:srgbClr val="282828"/>
                </a:solidFill>
                <a:effectLst/>
                <a:latin typeface="Georgia" panose="02040502050405020303" pitchFamily="18" charset="0"/>
                <a:hlinkClick r:id="rId2"/>
              </a:rPr>
              <a:t>business writing</a:t>
            </a:r>
            <a:r>
              <a:rPr lang="en-US" b="0" i="0" dirty="0">
                <a:solidFill>
                  <a:srgbClr val="282828"/>
                </a:solidFill>
                <a:effectLst/>
                <a:latin typeface="Georgia" panose="02040502050405020303" pitchFamily="18" charset="0"/>
              </a:rPr>
              <a:t>, a </a:t>
            </a:r>
            <a:r>
              <a:rPr lang="en-US" b="0" i="1" dirty="0">
                <a:solidFill>
                  <a:srgbClr val="282828"/>
                </a:solidFill>
                <a:effectLst/>
                <a:latin typeface="Georgia" panose="02040502050405020303" pitchFamily="18" charset="0"/>
              </a:rPr>
              <a:t>bad-news message</a:t>
            </a:r>
            <a:r>
              <a:rPr lang="en-US" b="0" i="0" dirty="0">
                <a:solidFill>
                  <a:srgbClr val="282828"/>
                </a:solidFill>
                <a:effectLst/>
                <a:latin typeface="Georgia" panose="02040502050405020303" pitchFamily="18" charset="0"/>
              </a:rPr>
              <a:t> is a letter, memo, or email that conveys negative or unpleasant information—information that is likely to disappoint, upset, or even anger a reader. It is also called an</a:t>
            </a:r>
            <a:r>
              <a:rPr lang="en-US" b="1" i="0" dirty="0">
                <a:solidFill>
                  <a:srgbClr val="282828"/>
                </a:solidFill>
                <a:effectLst/>
                <a:latin typeface="Georgia" panose="02040502050405020303" pitchFamily="18" charset="0"/>
              </a:rPr>
              <a:t> </a:t>
            </a:r>
            <a:r>
              <a:rPr lang="en-US" b="0" i="1" dirty="0">
                <a:solidFill>
                  <a:srgbClr val="282828"/>
                </a:solidFill>
                <a:effectLst/>
                <a:latin typeface="Georgia" panose="02040502050405020303" pitchFamily="18" charset="0"/>
              </a:rPr>
              <a:t>indirect message</a:t>
            </a:r>
            <a:r>
              <a:rPr lang="en-US" b="0" i="0" dirty="0">
                <a:solidFill>
                  <a:srgbClr val="282828"/>
                </a:solidFill>
                <a:effectLst/>
                <a:latin typeface="Georgia" panose="02040502050405020303" pitchFamily="18" charset="0"/>
              </a:rPr>
              <a:t> or a </a:t>
            </a:r>
            <a:r>
              <a:rPr lang="en-US" b="0" i="1" dirty="0">
                <a:solidFill>
                  <a:srgbClr val="282828"/>
                </a:solidFill>
                <a:effectLst/>
                <a:latin typeface="Georgia" panose="02040502050405020303" pitchFamily="18" charset="0"/>
              </a:rPr>
              <a:t>negative message</a:t>
            </a:r>
            <a:r>
              <a:rPr lang="en-US" b="0" i="0" dirty="0">
                <a:solidFill>
                  <a:srgbClr val="282828"/>
                </a:solidFill>
                <a:effectLst/>
                <a:latin typeface="Georgia" panose="02040502050405020303" pitchFamily="18" charset="0"/>
              </a:rPr>
              <a:t>.</a:t>
            </a:r>
          </a:p>
          <a:p>
            <a:pPr fontAlgn="base"/>
            <a:r>
              <a:rPr lang="en-US" b="0" i="0" dirty="0">
                <a:solidFill>
                  <a:srgbClr val="282828"/>
                </a:solidFill>
                <a:effectLst/>
                <a:latin typeface="Georgia" panose="02040502050405020303" pitchFamily="18" charset="0"/>
              </a:rPr>
              <a:t>Bad-news messages include rejections (in response to job applications, promotion requests, and the like), negative evaluations, and announcements of policy changes that don't benefit the reader.</a:t>
            </a:r>
          </a:p>
          <a:p>
            <a:pPr fontAlgn="base"/>
            <a:r>
              <a:rPr lang="en-US" b="0" i="0" dirty="0">
                <a:solidFill>
                  <a:srgbClr val="282828"/>
                </a:solidFill>
                <a:effectLst/>
                <a:latin typeface="Georgia" panose="02040502050405020303" pitchFamily="18" charset="0"/>
              </a:rPr>
              <a:t>A bad-news message conventionally begins with a neutral or positive </a:t>
            </a:r>
            <a:r>
              <a:rPr lang="en-US" b="0" i="1" dirty="0">
                <a:solidFill>
                  <a:srgbClr val="282828"/>
                </a:solidFill>
                <a:effectLst/>
                <a:latin typeface="Georgia" panose="02040502050405020303" pitchFamily="18" charset="0"/>
              </a:rPr>
              <a:t>buffer</a:t>
            </a:r>
            <a:r>
              <a:rPr lang="en-US" b="0" i="0" dirty="0">
                <a:solidFill>
                  <a:srgbClr val="282828"/>
                </a:solidFill>
                <a:effectLst/>
                <a:latin typeface="Georgia" panose="02040502050405020303" pitchFamily="18" charset="0"/>
              </a:rPr>
              <a:t> statement before introducing the negative or unpleasant information. This approach is called the </a:t>
            </a:r>
            <a:r>
              <a:rPr lang="en-US" b="0" i="1" dirty="0">
                <a:solidFill>
                  <a:srgbClr val="282828"/>
                </a:solidFill>
                <a:effectLst/>
                <a:latin typeface="Georgia" panose="02040502050405020303" pitchFamily="18" charset="0"/>
              </a:rPr>
              <a:t>indirect plan</a:t>
            </a:r>
            <a:r>
              <a:rPr lang="en-US" b="0" i="0" dirty="0">
                <a:solidFill>
                  <a:srgbClr val="282828"/>
                </a:solidFill>
                <a:effectLst/>
                <a:latin typeface="Georgia" panose="02040502050405020303" pitchFamily="18" charset="0"/>
              </a:rPr>
              <a:t>.</a:t>
            </a:r>
            <a:br>
              <a:rPr lang="en-US" b="0" i="0" dirty="0">
                <a:solidFill>
                  <a:srgbClr val="282828"/>
                </a:solidFill>
                <a:effectLst/>
                <a:latin typeface="Georgia" panose="02040502050405020303" pitchFamily="18" charset="0"/>
              </a:rPr>
            </a:br>
            <a:endParaRPr lang="en-US" dirty="0"/>
          </a:p>
          <a:p>
            <a:pPr algn="l" fontAlgn="base"/>
            <a:endParaRPr lang="en-US" b="0" i="0" dirty="0">
              <a:solidFill>
                <a:srgbClr val="282828"/>
              </a:solidFill>
              <a:effectLst/>
              <a:latin typeface="Georgia" panose="02040502050405020303" pitchFamily="18" charset="0"/>
            </a:endParaRPr>
          </a:p>
        </p:txBody>
      </p:sp>
      <p:sp>
        <p:nvSpPr>
          <p:cNvPr id="6" name="Slide Number Placeholder 5">
            <a:extLst>
              <a:ext uri="{FF2B5EF4-FFF2-40B4-BE49-F238E27FC236}">
                <a16:creationId xmlns:a16="http://schemas.microsoft.com/office/drawing/2014/main" id="{72BB6744-EBC6-59E7-8223-38AE635F25F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75</a:t>
            </a:fld>
            <a:endParaRPr lang="en"/>
          </a:p>
        </p:txBody>
      </p:sp>
    </p:spTree>
    <p:extLst>
      <p:ext uri="{BB962C8B-B14F-4D97-AF65-F5344CB8AC3E}">
        <p14:creationId xmlns:p14="http://schemas.microsoft.com/office/powerpoint/2010/main" val="1386597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C400F852-A5F8-35B8-1537-A0FF6512BB1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76</a:t>
            </a:fld>
            <a:endParaRPr lang="en"/>
          </a:p>
        </p:txBody>
      </p:sp>
      <p:sp>
        <p:nvSpPr>
          <p:cNvPr id="7" name="Rectangle 1">
            <a:extLst>
              <a:ext uri="{FF2B5EF4-FFF2-40B4-BE49-F238E27FC236}">
                <a16:creationId xmlns:a16="http://schemas.microsoft.com/office/drawing/2014/main" id="{A748524C-C7A4-DE35-BF61-5E498D814ADD}"/>
              </a:ext>
            </a:extLst>
          </p:cNvPr>
          <p:cNvSpPr>
            <a:spLocks noChangeArrowheads="1"/>
          </p:cNvSpPr>
          <p:nvPr/>
        </p:nvSpPr>
        <p:spPr bwMode="auto">
          <a:xfrm>
            <a:off x="1036320" y="970781"/>
            <a:ext cx="6865620"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282828"/>
                </a:solidFill>
                <a:effectLst/>
                <a:latin typeface="Lato" panose="020F0502020204030203" pitchFamily="34" charset="0"/>
              </a:rPr>
              <a:t>Sample: Rejection of a Grant Application</a:t>
            </a:r>
            <a:endParaRPr kumimoji="0" lang="en-US" altLang="en-US" sz="1200" b="1" i="0" u="none" strike="noStrike" cap="none" normalizeH="0" baseline="0" dirty="0">
              <a:ln>
                <a:noFill/>
              </a:ln>
              <a:solidFill>
                <a:srgbClr val="282828"/>
              </a:solidFill>
              <a:effectLst/>
              <a:latin typeface="Lato" panose="020F050202020403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282828"/>
                </a:solidFill>
                <a:effectLst/>
                <a:latin typeface="Georgia" panose="02040502050405020303" pitchFamily="18" charset="0"/>
              </a:rPr>
              <a:t>On behalf of the members of the Research &amp; Scholarship Committee, thank you for submitting an application for this year's Research &amp; Scholarship grants competition.</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0686D3FC-813F-D755-B368-735388D7A3E8}"/>
              </a:ext>
            </a:extLst>
          </p:cNvPr>
          <p:cNvSpPr>
            <a:spLocks noChangeArrowheads="1"/>
          </p:cNvSpPr>
          <p:nvPr/>
        </p:nvSpPr>
        <p:spPr bwMode="auto">
          <a:xfrm>
            <a:off x="1104900" y="2333864"/>
            <a:ext cx="672846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82828"/>
                </a:solidFill>
                <a:effectLst/>
                <a:latin typeface="Georgia" panose="02040502050405020303" pitchFamily="18" charset="0"/>
              </a:rPr>
              <a:t>I’m sorry to report that your grant proposal was among those that were not approved for funding in the spring. With the reduction in grant funds caused by budget cuts and the record number of applications, I’m afraid that many worthwhile proposals could not be supported.</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82828"/>
                </a:solidFill>
                <a:effectLst/>
                <a:latin typeface="Georgia" panose="02040502050405020303" pitchFamily="18" charset="0"/>
              </a:rPr>
              <a:t>Although you did not receive a grant this year, I trust that you will continue to pursue both internal and external funding opportunities.</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68107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EEDBC-27CB-29AD-4AD4-E619D976A93B}"/>
              </a:ext>
            </a:extLst>
          </p:cNvPr>
          <p:cNvSpPr>
            <a:spLocks noGrp="1"/>
          </p:cNvSpPr>
          <p:nvPr>
            <p:ph type="title"/>
          </p:nvPr>
        </p:nvSpPr>
        <p:spPr/>
        <p:txBody>
          <a:bodyPr/>
          <a:lstStyle/>
          <a:p>
            <a:r>
              <a:rPr lang="en-US" dirty="0"/>
              <a:t>INTRODUCTION</a:t>
            </a:r>
            <a:br>
              <a:rPr lang="en-US" dirty="0"/>
            </a:br>
            <a:endParaRPr lang="en-US" dirty="0"/>
          </a:p>
        </p:txBody>
      </p:sp>
      <p:sp>
        <p:nvSpPr>
          <p:cNvPr id="3" name="Text Placeholder 2">
            <a:extLst>
              <a:ext uri="{FF2B5EF4-FFF2-40B4-BE49-F238E27FC236}">
                <a16:creationId xmlns:a16="http://schemas.microsoft.com/office/drawing/2014/main" id="{14083571-9A2A-558E-C889-1F004E661029}"/>
              </a:ext>
            </a:extLst>
          </p:cNvPr>
          <p:cNvSpPr>
            <a:spLocks noGrp="1"/>
          </p:cNvSpPr>
          <p:nvPr>
            <p:ph type="body" idx="1"/>
          </p:nvPr>
        </p:nvSpPr>
        <p:spPr>
          <a:xfrm>
            <a:off x="691200" y="1393425"/>
            <a:ext cx="3661508" cy="2989200"/>
          </a:xfrm>
        </p:spPr>
        <p:txBody>
          <a:bodyPr/>
          <a:lstStyle/>
          <a:p>
            <a:r>
              <a:rPr lang="en-US" b="0" i="0" dirty="0">
                <a:solidFill>
                  <a:srgbClr val="282828"/>
                </a:solidFill>
                <a:effectLst/>
                <a:latin typeface="Georgia" panose="02040502050405020303" pitchFamily="18" charset="0"/>
              </a:rPr>
              <a:t>(1) provide a buffer to cushion the bad news that will follow.</a:t>
            </a:r>
          </a:p>
          <a:p>
            <a:endParaRPr lang="en-US" b="0" i="0" dirty="0">
              <a:solidFill>
                <a:srgbClr val="282828"/>
              </a:solidFill>
              <a:effectLst/>
              <a:latin typeface="Georgia" panose="02040502050405020303" pitchFamily="18" charset="0"/>
            </a:endParaRPr>
          </a:p>
          <a:p>
            <a:r>
              <a:rPr lang="en-US" b="0" i="0" dirty="0">
                <a:solidFill>
                  <a:srgbClr val="282828"/>
                </a:solidFill>
                <a:effectLst/>
                <a:latin typeface="Georgia" panose="02040502050405020303" pitchFamily="18" charset="0"/>
              </a:rPr>
              <a:t>(2) let the receiver know what the message is about without stating the obvious.</a:t>
            </a:r>
            <a:endParaRPr lang="en-US" dirty="0"/>
          </a:p>
        </p:txBody>
      </p:sp>
      <p:sp>
        <p:nvSpPr>
          <p:cNvPr id="4" name="Text Placeholder 3">
            <a:extLst>
              <a:ext uri="{FF2B5EF4-FFF2-40B4-BE49-F238E27FC236}">
                <a16:creationId xmlns:a16="http://schemas.microsoft.com/office/drawing/2014/main" id="{58C25011-44F1-F2E9-E716-0FB28C3F5249}"/>
              </a:ext>
            </a:extLst>
          </p:cNvPr>
          <p:cNvSpPr>
            <a:spLocks noGrp="1"/>
          </p:cNvSpPr>
          <p:nvPr>
            <p:ph type="body" idx="2"/>
          </p:nvPr>
        </p:nvSpPr>
        <p:spPr>
          <a:xfrm>
            <a:off x="4890353" y="1957305"/>
            <a:ext cx="4039832" cy="1403115"/>
          </a:xfrm>
        </p:spPr>
        <p:txBody>
          <a:bodyPr/>
          <a:lstStyle/>
          <a:p>
            <a:r>
              <a:rPr lang="en-US" b="0" i="0" dirty="0">
                <a:solidFill>
                  <a:srgbClr val="282828"/>
                </a:solidFill>
                <a:effectLst/>
                <a:latin typeface="Georgia" panose="02040502050405020303" pitchFamily="18" charset="0"/>
              </a:rPr>
              <a:t>(3) serve as a transition into the discussion of reasons without revealing the bad news or leading the receiver to expect good news.</a:t>
            </a:r>
            <a:endParaRPr lang="en-US" dirty="0"/>
          </a:p>
        </p:txBody>
      </p:sp>
      <p:sp>
        <p:nvSpPr>
          <p:cNvPr id="6" name="Slide Number Placeholder 5">
            <a:extLst>
              <a:ext uri="{FF2B5EF4-FFF2-40B4-BE49-F238E27FC236}">
                <a16:creationId xmlns:a16="http://schemas.microsoft.com/office/drawing/2014/main" id="{222D3084-DCDE-13E9-26AF-013258213F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77</a:t>
            </a:fld>
            <a:endParaRPr lang="en"/>
          </a:p>
        </p:txBody>
      </p:sp>
    </p:spTree>
    <p:extLst>
      <p:ext uri="{BB962C8B-B14F-4D97-AF65-F5344CB8AC3E}">
        <p14:creationId xmlns:p14="http://schemas.microsoft.com/office/powerpoint/2010/main" val="2889225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F9B6A-5593-3ADA-8830-A0FFB9C88257}"/>
              </a:ext>
            </a:extLst>
          </p:cNvPr>
          <p:cNvSpPr>
            <a:spLocks noGrp="1"/>
          </p:cNvSpPr>
          <p:nvPr>
            <p:ph type="title"/>
          </p:nvPr>
        </p:nvSpPr>
        <p:spPr/>
        <p:txBody>
          <a:bodyPr/>
          <a:lstStyle/>
          <a:p>
            <a:r>
              <a:rPr lang="en-US" dirty="0"/>
              <a:t>BODY/EXPOSITION</a:t>
            </a:r>
          </a:p>
        </p:txBody>
      </p:sp>
      <p:sp>
        <p:nvSpPr>
          <p:cNvPr id="3" name="Text Placeholder 2">
            <a:extLst>
              <a:ext uri="{FF2B5EF4-FFF2-40B4-BE49-F238E27FC236}">
                <a16:creationId xmlns:a16="http://schemas.microsoft.com/office/drawing/2014/main" id="{D2C20F67-D240-0F0E-8A32-DD30554466A7}"/>
              </a:ext>
            </a:extLst>
          </p:cNvPr>
          <p:cNvSpPr>
            <a:spLocks noGrp="1"/>
          </p:cNvSpPr>
          <p:nvPr>
            <p:ph type="body" idx="1"/>
          </p:nvPr>
        </p:nvSpPr>
        <p:spPr/>
        <p:txBody>
          <a:bodyPr/>
          <a:lstStyle/>
          <a:p>
            <a:r>
              <a:rPr lang="en-US" b="0" i="0" dirty="0">
                <a:solidFill>
                  <a:srgbClr val="282828"/>
                </a:solidFill>
                <a:effectLst/>
                <a:latin typeface="Georgia" panose="02040502050405020303" pitchFamily="18" charset="0"/>
              </a:rPr>
              <a:t>State it clearly and </a:t>
            </a:r>
            <a:r>
              <a:rPr lang="en-US" b="0" i="0" u="none" strike="noStrike" dirty="0">
                <a:solidFill>
                  <a:srgbClr val="282828"/>
                </a:solidFill>
                <a:effectLst/>
                <a:latin typeface="Georgia" panose="02040502050405020303" pitchFamily="18" charset="0"/>
                <a:hlinkClick r:id="rId3"/>
              </a:rPr>
              <a:t>concisely</a:t>
            </a:r>
            <a:r>
              <a:rPr lang="en-US" b="0" i="0" dirty="0">
                <a:solidFill>
                  <a:srgbClr val="282828"/>
                </a:solidFill>
                <a:effectLst/>
                <a:latin typeface="Georgia" panose="02040502050405020303" pitchFamily="18" charset="0"/>
              </a:rPr>
              <a:t>, and explain the reasons briefly and unemotionally. </a:t>
            </a:r>
          </a:p>
          <a:p>
            <a:r>
              <a:rPr lang="en-US" b="0" i="0" dirty="0">
                <a:solidFill>
                  <a:srgbClr val="282828"/>
                </a:solidFill>
                <a:effectLst/>
                <a:latin typeface="Georgia" panose="02040502050405020303" pitchFamily="18" charset="0"/>
              </a:rPr>
              <a:t>Avoid apologies; they weaken your explanation or position.</a:t>
            </a:r>
            <a:endParaRPr lang="en-US" dirty="0"/>
          </a:p>
        </p:txBody>
      </p:sp>
      <p:sp>
        <p:nvSpPr>
          <p:cNvPr id="4" name="Text Placeholder 3">
            <a:extLst>
              <a:ext uri="{FF2B5EF4-FFF2-40B4-BE49-F238E27FC236}">
                <a16:creationId xmlns:a16="http://schemas.microsoft.com/office/drawing/2014/main" id="{024A73AB-E128-21FD-BD4C-83FFADA8C078}"/>
              </a:ext>
            </a:extLst>
          </p:cNvPr>
          <p:cNvSpPr>
            <a:spLocks noGrp="1"/>
          </p:cNvSpPr>
          <p:nvPr>
            <p:ph type="body" idx="2"/>
          </p:nvPr>
        </p:nvSpPr>
        <p:spPr>
          <a:xfrm>
            <a:off x="4893028" y="1469625"/>
            <a:ext cx="3559772" cy="2989200"/>
          </a:xfrm>
        </p:spPr>
        <p:txBody>
          <a:bodyPr/>
          <a:lstStyle/>
          <a:p>
            <a:r>
              <a:rPr lang="en-US" b="0" i="0" dirty="0">
                <a:solidFill>
                  <a:srgbClr val="282828"/>
                </a:solidFill>
                <a:effectLst/>
                <a:latin typeface="Georgia" panose="02040502050405020303" pitchFamily="18" charset="0"/>
              </a:rPr>
              <a:t>Try to embed the bad news in a supporting, not the topical, sentence of a paragraph.</a:t>
            </a:r>
          </a:p>
          <a:p>
            <a:r>
              <a:rPr lang="en-US" dirty="0">
                <a:solidFill>
                  <a:srgbClr val="282828"/>
                </a:solidFill>
                <a:latin typeface="Georgia" panose="02040502050405020303" pitchFamily="18" charset="0"/>
              </a:rPr>
              <a:t>T</a:t>
            </a:r>
            <a:r>
              <a:rPr lang="en-US" b="0" i="0" dirty="0">
                <a:solidFill>
                  <a:srgbClr val="282828"/>
                </a:solidFill>
                <a:effectLst/>
                <a:latin typeface="Georgia" panose="02040502050405020303" pitchFamily="18" charset="0"/>
              </a:rPr>
              <a:t>ry to embed it in a </a:t>
            </a:r>
            <a:r>
              <a:rPr lang="en-US" b="0" i="0" u="none" strike="noStrike" dirty="0">
                <a:solidFill>
                  <a:srgbClr val="282828"/>
                </a:solidFill>
                <a:effectLst/>
                <a:latin typeface="Georgia" panose="02040502050405020303" pitchFamily="18" charset="0"/>
                <a:hlinkClick r:id="rId4"/>
              </a:rPr>
              <a:t>subordinate clause</a:t>
            </a:r>
            <a:r>
              <a:rPr lang="en-US" b="0" i="0" dirty="0">
                <a:solidFill>
                  <a:srgbClr val="282828"/>
                </a:solidFill>
                <a:effectLst/>
                <a:latin typeface="Georgia" panose="02040502050405020303" pitchFamily="18" charset="0"/>
              </a:rPr>
              <a:t> of a sentence. The purpose is not to conceal the bad news, but to soften its impact."</a:t>
            </a:r>
            <a:endParaRPr lang="en-US" dirty="0"/>
          </a:p>
        </p:txBody>
      </p:sp>
      <p:sp>
        <p:nvSpPr>
          <p:cNvPr id="6" name="Slide Number Placeholder 5">
            <a:extLst>
              <a:ext uri="{FF2B5EF4-FFF2-40B4-BE49-F238E27FC236}">
                <a16:creationId xmlns:a16="http://schemas.microsoft.com/office/drawing/2014/main" id="{83ECBE2E-659A-D97E-407E-863D8021D2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78</a:t>
            </a:fld>
            <a:endParaRPr lang="en"/>
          </a:p>
        </p:txBody>
      </p:sp>
    </p:spTree>
    <p:extLst>
      <p:ext uri="{BB962C8B-B14F-4D97-AF65-F5344CB8AC3E}">
        <p14:creationId xmlns:p14="http://schemas.microsoft.com/office/powerpoint/2010/main" val="5832787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169BB-F464-C36C-8EE2-0D7DA88423BB}"/>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70BD0C11-81C0-5B8A-0C51-2A2771216E29}"/>
              </a:ext>
            </a:extLst>
          </p:cNvPr>
          <p:cNvSpPr>
            <a:spLocks noGrp="1"/>
          </p:cNvSpPr>
          <p:nvPr>
            <p:ph type="body" idx="1"/>
          </p:nvPr>
        </p:nvSpPr>
        <p:spPr>
          <a:xfrm>
            <a:off x="691200" y="1769233"/>
            <a:ext cx="3499800" cy="2989200"/>
          </a:xfrm>
        </p:spPr>
        <p:txBody>
          <a:bodyPr/>
          <a:lstStyle/>
          <a:p>
            <a:r>
              <a:rPr lang="en-US" b="0" i="0" dirty="0">
                <a:solidFill>
                  <a:srgbClr val="282828"/>
                </a:solidFill>
                <a:effectLst/>
                <a:latin typeface="Georgia" panose="02040502050405020303" pitchFamily="18" charset="0"/>
              </a:rPr>
              <a:t>The purpose of the closing is to maintain or rebuild goodwill. ... The closing should have a sincere tone</a:t>
            </a:r>
          </a:p>
          <a:p>
            <a:r>
              <a:rPr lang="en-US" b="0" i="0" dirty="0">
                <a:solidFill>
                  <a:srgbClr val="282828"/>
                </a:solidFill>
                <a:effectLst/>
                <a:latin typeface="Georgia" panose="02040502050405020303" pitchFamily="18" charset="0"/>
              </a:rPr>
              <a:t>"The closing of a message containing negative news should be courteous and helpful.</a:t>
            </a:r>
            <a:endParaRPr lang="en-US" dirty="0"/>
          </a:p>
        </p:txBody>
      </p:sp>
      <p:sp>
        <p:nvSpPr>
          <p:cNvPr id="4" name="Text Placeholder 3">
            <a:extLst>
              <a:ext uri="{FF2B5EF4-FFF2-40B4-BE49-F238E27FC236}">
                <a16:creationId xmlns:a16="http://schemas.microsoft.com/office/drawing/2014/main" id="{68505F61-BC45-9C12-77A6-DD69AE91DD78}"/>
              </a:ext>
            </a:extLst>
          </p:cNvPr>
          <p:cNvSpPr>
            <a:spLocks noGrp="1"/>
          </p:cNvSpPr>
          <p:nvPr>
            <p:ph type="body" idx="2"/>
          </p:nvPr>
        </p:nvSpPr>
        <p:spPr>
          <a:xfrm>
            <a:off x="4867463" y="1526175"/>
            <a:ext cx="3689312" cy="2989200"/>
          </a:xfrm>
        </p:spPr>
        <p:txBody>
          <a:bodyPr/>
          <a:lstStyle/>
          <a:p>
            <a:r>
              <a:rPr lang="en-US" b="0" i="0" dirty="0">
                <a:solidFill>
                  <a:srgbClr val="282828"/>
                </a:solidFill>
                <a:effectLst/>
                <a:latin typeface="Georgia" panose="02040502050405020303" pitchFamily="18" charset="0"/>
              </a:rPr>
              <a:t>Avoid overused closings such as </a:t>
            </a:r>
            <a:r>
              <a:rPr lang="en-US" b="0" i="1" dirty="0">
                <a:solidFill>
                  <a:srgbClr val="282828"/>
                </a:solidFill>
                <a:effectLst/>
                <a:latin typeface="Georgia" panose="02040502050405020303" pitchFamily="18" charset="0"/>
              </a:rPr>
              <a:t>If you have any questions, please don't hesitate to call</a:t>
            </a:r>
            <a:r>
              <a:rPr lang="en-US" b="0" i="0" dirty="0">
                <a:solidFill>
                  <a:srgbClr val="282828"/>
                </a:solidFill>
                <a:effectLst/>
                <a:latin typeface="Georgia" panose="02040502050405020303" pitchFamily="18" charset="0"/>
              </a:rPr>
              <a:t>. ... Offer the receiver another option.</a:t>
            </a:r>
          </a:p>
          <a:p>
            <a:r>
              <a:rPr lang="en-US" b="0" i="0" dirty="0">
                <a:solidFill>
                  <a:srgbClr val="282828"/>
                </a:solidFill>
                <a:effectLst/>
                <a:latin typeface="Georgia" panose="02040502050405020303" pitchFamily="18" charset="0"/>
              </a:rPr>
              <a:t>Presenting another option shifts the emphasis from the negative news to a positive solution." </a:t>
            </a:r>
            <a:endParaRPr lang="en-US" dirty="0"/>
          </a:p>
        </p:txBody>
      </p:sp>
      <p:sp>
        <p:nvSpPr>
          <p:cNvPr id="6" name="Slide Number Placeholder 5">
            <a:extLst>
              <a:ext uri="{FF2B5EF4-FFF2-40B4-BE49-F238E27FC236}">
                <a16:creationId xmlns:a16="http://schemas.microsoft.com/office/drawing/2014/main" id="{28910883-2CD9-A4AC-E028-D29D529070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79</a:t>
            </a:fld>
            <a:endParaRPr lang="en"/>
          </a:p>
        </p:txBody>
      </p:sp>
    </p:spTree>
    <p:extLst>
      <p:ext uri="{BB962C8B-B14F-4D97-AF65-F5344CB8AC3E}">
        <p14:creationId xmlns:p14="http://schemas.microsoft.com/office/powerpoint/2010/main" val="1457597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0"/>
          <p:cNvSpPr txBox="1">
            <a:spLocks noGrp="1"/>
          </p:cNvSpPr>
          <p:nvPr>
            <p:ph type="title"/>
          </p:nvPr>
        </p:nvSpPr>
        <p:spPr>
          <a:xfrm>
            <a:off x="691200" y="152400"/>
            <a:ext cx="7761600" cy="969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000"/>
              <a:buNone/>
            </a:pPr>
            <a:r>
              <a:rPr lang="en"/>
              <a:t>WHAT IS CONFLICT RESOLUTIONS</a:t>
            </a:r>
            <a:endParaRPr/>
          </a:p>
        </p:txBody>
      </p:sp>
      <p:sp>
        <p:nvSpPr>
          <p:cNvPr id="123" name="Google Shape;123;p10"/>
          <p:cNvSpPr txBox="1">
            <a:spLocks noGrp="1"/>
          </p:cNvSpPr>
          <p:nvPr>
            <p:ph type="body" idx="1"/>
          </p:nvPr>
        </p:nvSpPr>
        <p:spPr>
          <a:xfrm>
            <a:off x="691200" y="1511100"/>
            <a:ext cx="7761600" cy="339618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600"/>
              </a:spcBef>
              <a:spcAft>
                <a:spcPts val="0"/>
              </a:spcAft>
              <a:buSzPts val="2400"/>
              <a:buChar char="▣"/>
            </a:pPr>
            <a:r>
              <a:rPr lang="en" sz="1600" b="0" i="0" dirty="0">
                <a:solidFill>
                  <a:srgbClr val="222222"/>
                </a:solidFill>
                <a:latin typeface="Rubik"/>
                <a:ea typeface="Rubik"/>
                <a:cs typeface="Rubik"/>
                <a:sym typeface="Rubik"/>
              </a:rPr>
              <a:t>Conflict resolution is the process by which two or more parties reach a peaceful resolution to a dispute.</a:t>
            </a:r>
            <a:endParaRPr sz="2000" dirty="0"/>
          </a:p>
          <a:p>
            <a:pPr marL="457200" lvl="0" indent="-381000" algn="l" rtl="0">
              <a:lnSpc>
                <a:spcPct val="100000"/>
              </a:lnSpc>
              <a:spcBef>
                <a:spcPts val="600"/>
              </a:spcBef>
              <a:spcAft>
                <a:spcPts val="0"/>
              </a:spcAft>
              <a:buSzPts val="2400"/>
              <a:buChar char="▣"/>
            </a:pPr>
            <a:r>
              <a:rPr lang="en" sz="1600" b="0" i="0" dirty="0">
                <a:solidFill>
                  <a:srgbClr val="222222"/>
                </a:solidFill>
                <a:latin typeface="Rubik"/>
                <a:ea typeface="Rubik"/>
                <a:cs typeface="Rubik"/>
                <a:sym typeface="Rubik"/>
              </a:rPr>
              <a:t>In the workplace, there can be a variety of types of conflict:</a:t>
            </a:r>
            <a:endParaRPr sz="2000" dirty="0"/>
          </a:p>
          <a:p>
            <a:pPr marL="457200" lvl="0" indent="-381000" algn="l" rtl="0">
              <a:lnSpc>
                <a:spcPct val="100000"/>
              </a:lnSpc>
              <a:spcBef>
                <a:spcPts val="600"/>
              </a:spcBef>
              <a:spcAft>
                <a:spcPts val="0"/>
              </a:spcAft>
              <a:buSzPts val="2400"/>
              <a:buFont typeface="Arial"/>
              <a:buChar char="•"/>
            </a:pPr>
            <a:r>
              <a:rPr lang="en" sz="1600" b="0" i="0" dirty="0">
                <a:solidFill>
                  <a:srgbClr val="222222"/>
                </a:solidFill>
                <a:latin typeface="Rubik"/>
                <a:ea typeface="Rubik"/>
                <a:cs typeface="Rubik"/>
                <a:sym typeface="Rubik"/>
              </a:rPr>
              <a:t>Conflict may occur between co-workers, supervisors, and subordinates, or between service providers and their clients or customers.</a:t>
            </a:r>
            <a:endParaRPr sz="2000" dirty="0"/>
          </a:p>
          <a:p>
            <a:pPr marL="457200" lvl="0" indent="-381000" algn="l" rtl="0">
              <a:lnSpc>
                <a:spcPct val="100000"/>
              </a:lnSpc>
              <a:spcBef>
                <a:spcPts val="600"/>
              </a:spcBef>
              <a:spcAft>
                <a:spcPts val="0"/>
              </a:spcAft>
              <a:buSzPts val="2400"/>
              <a:buFont typeface="Arial"/>
              <a:buChar char="•"/>
            </a:pPr>
            <a:r>
              <a:rPr lang="en" sz="1600" b="0" i="0" dirty="0">
                <a:solidFill>
                  <a:srgbClr val="222222"/>
                </a:solidFill>
                <a:latin typeface="Rubik"/>
                <a:ea typeface="Rubik"/>
                <a:cs typeface="Rubik"/>
                <a:sym typeface="Rubik"/>
              </a:rPr>
              <a:t>Conflict can also occur between groups, such as management and the labor force, or between entire departments. </a:t>
            </a:r>
            <a:endParaRPr sz="2000" dirty="0"/>
          </a:p>
          <a:p>
            <a:pPr marL="457200" lvl="0" indent="-381000" algn="l" rtl="0">
              <a:lnSpc>
                <a:spcPct val="100000"/>
              </a:lnSpc>
              <a:spcBef>
                <a:spcPts val="600"/>
              </a:spcBef>
              <a:spcAft>
                <a:spcPts val="0"/>
              </a:spcAft>
              <a:buSzPts val="2400"/>
              <a:buChar char="▣"/>
            </a:pPr>
            <a:r>
              <a:rPr lang="en" sz="1600" b="0" i="0" dirty="0">
                <a:solidFill>
                  <a:srgbClr val="222222"/>
                </a:solidFill>
                <a:latin typeface="Rubik"/>
                <a:ea typeface="Rubik"/>
                <a:cs typeface="Rubik"/>
                <a:sym typeface="Rubik"/>
              </a:rPr>
              <a:t>Some conflicts are essentially arbitrary, meaning it doesn’t matter who “wins,” only that the problem is resolved so everyone can get back to work.</a:t>
            </a:r>
            <a:endParaRPr sz="2000" dirty="0"/>
          </a:p>
          <a:p>
            <a:pPr marL="457200" lvl="0" indent="-381000" algn="l" rtl="0">
              <a:lnSpc>
                <a:spcPct val="100000"/>
              </a:lnSpc>
              <a:spcBef>
                <a:spcPts val="600"/>
              </a:spcBef>
              <a:spcAft>
                <a:spcPts val="0"/>
              </a:spcAft>
              <a:buSzPts val="2400"/>
              <a:buChar char="▣"/>
            </a:pPr>
            <a:r>
              <a:rPr lang="en" sz="1600" b="0" i="0" dirty="0">
                <a:solidFill>
                  <a:srgbClr val="222222"/>
                </a:solidFill>
                <a:latin typeface="Rubik"/>
                <a:ea typeface="Rubik"/>
                <a:cs typeface="Rubik"/>
                <a:sym typeface="Rubik"/>
              </a:rPr>
              <a:t>But some conflicts reflect real disagreements about how an organization should function.</a:t>
            </a:r>
            <a:endParaRPr sz="2000" dirty="0"/>
          </a:p>
          <a:p>
            <a:pPr marL="457200" lvl="0" indent="-228600" algn="l" rtl="0">
              <a:lnSpc>
                <a:spcPct val="100000"/>
              </a:lnSpc>
              <a:spcBef>
                <a:spcPts val="600"/>
              </a:spcBef>
              <a:spcAft>
                <a:spcPts val="0"/>
              </a:spcAft>
              <a:buSzPts val="2400"/>
              <a:buNone/>
            </a:pPr>
            <a:endParaRPr sz="1600" dirty="0"/>
          </a:p>
        </p:txBody>
      </p:sp>
      <p:sp>
        <p:nvSpPr>
          <p:cNvPr id="124" name="Google Shape;124;p10"/>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0979-BBD8-A480-B17E-A943BAAD9641}"/>
              </a:ext>
            </a:extLst>
          </p:cNvPr>
          <p:cNvSpPr>
            <a:spLocks noGrp="1"/>
          </p:cNvSpPr>
          <p:nvPr>
            <p:ph type="title"/>
          </p:nvPr>
        </p:nvSpPr>
        <p:spPr/>
        <p:txBody>
          <a:bodyPr/>
          <a:lstStyle/>
          <a:p>
            <a:r>
              <a:rPr lang="en-US" dirty="0"/>
              <a:t>DIRECT APPROACH</a:t>
            </a:r>
          </a:p>
        </p:txBody>
      </p:sp>
      <p:sp>
        <p:nvSpPr>
          <p:cNvPr id="3" name="Text Placeholder 2">
            <a:extLst>
              <a:ext uri="{FF2B5EF4-FFF2-40B4-BE49-F238E27FC236}">
                <a16:creationId xmlns:a16="http://schemas.microsoft.com/office/drawing/2014/main" id="{D8FD225F-AC71-F2F4-8197-F5BBAA915255}"/>
              </a:ext>
            </a:extLst>
          </p:cNvPr>
          <p:cNvSpPr>
            <a:spLocks noGrp="1"/>
          </p:cNvSpPr>
          <p:nvPr>
            <p:ph type="body" idx="1"/>
          </p:nvPr>
        </p:nvSpPr>
        <p:spPr>
          <a:xfrm>
            <a:off x="691200" y="1393425"/>
            <a:ext cx="7271700" cy="2989200"/>
          </a:xfrm>
        </p:spPr>
        <p:txBody>
          <a:bodyPr/>
          <a:lstStyle/>
          <a:p>
            <a:pPr marL="114300" indent="0" algn="l">
              <a:buNone/>
            </a:pPr>
            <a:endParaRPr lang="en-US" dirty="0">
              <a:solidFill>
                <a:srgbClr val="373D3F"/>
              </a:solidFill>
              <a:latin typeface="Montserrat" panose="00000500000000000000" pitchFamily="2" charset="0"/>
            </a:endParaRPr>
          </a:p>
          <a:p>
            <a:pPr marL="114300" indent="0" algn="l">
              <a:buNone/>
            </a:pPr>
            <a:r>
              <a:rPr lang="en-US" b="0" i="0" dirty="0">
                <a:solidFill>
                  <a:srgbClr val="373D3F"/>
                </a:solidFill>
                <a:effectLst/>
                <a:latin typeface="Montserrat" panose="00000500000000000000" pitchFamily="2" charset="0"/>
              </a:rPr>
              <a:t>The direct approach is often used when the audience values brevity, the message needs to be concise, </a:t>
            </a:r>
          </a:p>
          <a:p>
            <a:pPr marL="114300" indent="0" algn="l">
              <a:buNone/>
            </a:pPr>
            <a:r>
              <a:rPr lang="en-US" b="0" i="0" dirty="0">
                <a:solidFill>
                  <a:srgbClr val="373D3F"/>
                </a:solidFill>
                <a:effectLst/>
                <a:latin typeface="Montserrat" panose="00000500000000000000" pitchFamily="2" charset="0"/>
              </a:rPr>
              <a:t>The message is very complex and might not be understood easily,</a:t>
            </a:r>
          </a:p>
          <a:p>
            <a:pPr marL="114300" indent="0" algn="l">
              <a:buNone/>
            </a:pPr>
            <a:r>
              <a:rPr lang="en-US" b="0" i="0" dirty="0">
                <a:solidFill>
                  <a:srgbClr val="373D3F"/>
                </a:solidFill>
                <a:effectLst/>
                <a:latin typeface="Montserrat" panose="00000500000000000000" pitchFamily="2" charset="0"/>
              </a:rPr>
              <a:t> </a:t>
            </a:r>
            <a:r>
              <a:rPr lang="en-US" dirty="0">
                <a:solidFill>
                  <a:srgbClr val="373D3F"/>
                </a:solidFill>
                <a:latin typeface="Montserrat" panose="00000500000000000000" pitchFamily="2" charset="0"/>
              </a:rPr>
              <a:t>T</a:t>
            </a:r>
            <a:r>
              <a:rPr lang="en-US" b="0" i="0" dirty="0">
                <a:solidFill>
                  <a:srgbClr val="373D3F"/>
                </a:solidFill>
                <a:effectLst/>
                <a:latin typeface="Montserrat" panose="00000500000000000000" pitchFamily="2" charset="0"/>
              </a:rPr>
              <a:t>he message is related to a known issue or problem (and bad news won’t be a surprise), or you’re terminating a business relationship.</a:t>
            </a:r>
          </a:p>
          <a:p>
            <a:endParaRPr lang="en-US" dirty="0"/>
          </a:p>
        </p:txBody>
      </p:sp>
      <p:sp>
        <p:nvSpPr>
          <p:cNvPr id="6" name="Slide Number Placeholder 5">
            <a:extLst>
              <a:ext uri="{FF2B5EF4-FFF2-40B4-BE49-F238E27FC236}">
                <a16:creationId xmlns:a16="http://schemas.microsoft.com/office/drawing/2014/main" id="{457CE2B1-7CE7-C861-1F76-3350EBC1BD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80</a:t>
            </a:fld>
            <a:endParaRPr lang="en"/>
          </a:p>
        </p:txBody>
      </p:sp>
    </p:spTree>
    <p:extLst>
      <p:ext uri="{BB962C8B-B14F-4D97-AF65-F5344CB8AC3E}">
        <p14:creationId xmlns:p14="http://schemas.microsoft.com/office/powerpoint/2010/main" val="8679243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1342-C979-CED9-8A05-B13691ED03D5}"/>
              </a:ext>
            </a:extLst>
          </p:cNvPr>
          <p:cNvSpPr>
            <a:spLocks noGrp="1"/>
          </p:cNvSpPr>
          <p:nvPr>
            <p:ph type="title"/>
          </p:nvPr>
        </p:nvSpPr>
        <p:spPr/>
        <p:txBody>
          <a:bodyPr/>
          <a:lstStyle/>
          <a:p>
            <a:r>
              <a:rPr lang="en-US" dirty="0"/>
              <a:t>DIRECT APPROACH EXAMPLE</a:t>
            </a:r>
          </a:p>
        </p:txBody>
      </p:sp>
      <p:sp>
        <p:nvSpPr>
          <p:cNvPr id="6" name="Slide Number Placeholder 5">
            <a:extLst>
              <a:ext uri="{FF2B5EF4-FFF2-40B4-BE49-F238E27FC236}">
                <a16:creationId xmlns:a16="http://schemas.microsoft.com/office/drawing/2014/main" id="{D3529703-DDED-052A-AE5C-E9456262C6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81</a:t>
            </a:fld>
            <a:endParaRPr lang="en"/>
          </a:p>
        </p:txBody>
      </p:sp>
      <p:sp>
        <p:nvSpPr>
          <p:cNvPr id="7" name="Rectangle 6">
            <a:extLst>
              <a:ext uri="{FF2B5EF4-FFF2-40B4-BE49-F238E27FC236}">
                <a16:creationId xmlns:a16="http://schemas.microsoft.com/office/drawing/2014/main" id="{A2E47C7F-904E-BE18-70D7-6D31E246346A}"/>
              </a:ext>
            </a:extLst>
          </p:cNvPr>
          <p:cNvSpPr/>
          <p:nvPr/>
        </p:nvSpPr>
        <p:spPr>
          <a:xfrm>
            <a:off x="167640" y="1531620"/>
            <a:ext cx="8100060" cy="23622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000" b="0" i="0" dirty="0">
                <a:solidFill>
                  <a:srgbClr val="373D3F"/>
                </a:solidFill>
                <a:effectLst/>
                <a:latin typeface="Montserrat" panose="00000500000000000000" pitchFamily="2" charset="0"/>
              </a:rPr>
              <a:t>Your request for vacation time from August 1-30 was not approved because it is over your vacation days entitlement of 10 days. </a:t>
            </a:r>
          </a:p>
          <a:p>
            <a:pPr algn="l"/>
            <a:endParaRPr lang="en-US" sz="2000" b="0" i="0" dirty="0">
              <a:solidFill>
                <a:srgbClr val="373D3F"/>
              </a:solidFill>
              <a:effectLst/>
              <a:latin typeface="Montserrat" panose="00000500000000000000" pitchFamily="2" charset="0"/>
            </a:endParaRPr>
          </a:p>
          <a:p>
            <a:pPr algn="l"/>
            <a:r>
              <a:rPr lang="en-US" sz="2000" b="0" i="0" dirty="0">
                <a:solidFill>
                  <a:srgbClr val="373D3F"/>
                </a:solidFill>
                <a:effectLst/>
                <a:latin typeface="Montserrat" panose="00000500000000000000" pitchFamily="2" charset="0"/>
              </a:rPr>
              <a:t>Please re-submit your request for vacation days (up to a maximum of 10) to HR as soon as possible.</a:t>
            </a:r>
          </a:p>
        </p:txBody>
      </p:sp>
    </p:spTree>
    <p:extLst>
      <p:ext uri="{BB962C8B-B14F-4D97-AF65-F5344CB8AC3E}">
        <p14:creationId xmlns:p14="http://schemas.microsoft.com/office/powerpoint/2010/main" val="3328939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3130-B673-EEC6-CE18-0C1C48831725}"/>
              </a:ext>
            </a:extLst>
          </p:cNvPr>
          <p:cNvSpPr>
            <a:spLocks noGrp="1"/>
          </p:cNvSpPr>
          <p:nvPr>
            <p:ph type="title"/>
          </p:nvPr>
        </p:nvSpPr>
        <p:spPr/>
        <p:txBody>
          <a:bodyPr/>
          <a:lstStyle/>
          <a:p>
            <a:r>
              <a:rPr lang="en-US" dirty="0"/>
              <a:t>INDIRECT APPROACH</a:t>
            </a:r>
          </a:p>
        </p:txBody>
      </p:sp>
      <p:sp>
        <p:nvSpPr>
          <p:cNvPr id="3" name="Text Placeholder 2">
            <a:extLst>
              <a:ext uri="{FF2B5EF4-FFF2-40B4-BE49-F238E27FC236}">
                <a16:creationId xmlns:a16="http://schemas.microsoft.com/office/drawing/2014/main" id="{0FE6A880-AF61-A94F-3EC2-9264D19C3496}"/>
              </a:ext>
            </a:extLst>
          </p:cNvPr>
          <p:cNvSpPr>
            <a:spLocks noGrp="1"/>
          </p:cNvSpPr>
          <p:nvPr>
            <p:ph type="body" idx="1"/>
          </p:nvPr>
        </p:nvSpPr>
        <p:spPr>
          <a:xfrm>
            <a:off x="691200" y="1393425"/>
            <a:ext cx="7416480" cy="2989200"/>
          </a:xfrm>
        </p:spPr>
        <p:txBody>
          <a:bodyPr/>
          <a:lstStyle/>
          <a:p>
            <a:r>
              <a:rPr lang="en-US" sz="2400" b="0" i="0" dirty="0">
                <a:solidFill>
                  <a:srgbClr val="373D3F"/>
                </a:solidFill>
                <a:effectLst/>
                <a:latin typeface="Montserrat" panose="00000500000000000000" pitchFamily="2" charset="0"/>
              </a:rPr>
              <a:t>When the bad news may have a significant impact on the recipient or you don’t know them very well, you may prefer to use the indirect approach.</a:t>
            </a:r>
            <a:endParaRPr lang="en-US" sz="2400" dirty="0"/>
          </a:p>
        </p:txBody>
      </p:sp>
      <p:sp>
        <p:nvSpPr>
          <p:cNvPr id="6" name="Slide Number Placeholder 5">
            <a:extLst>
              <a:ext uri="{FF2B5EF4-FFF2-40B4-BE49-F238E27FC236}">
                <a16:creationId xmlns:a16="http://schemas.microsoft.com/office/drawing/2014/main" id="{43AA8424-FC7D-A052-9C32-3D7E27E5A5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82</a:t>
            </a:fld>
            <a:endParaRPr lang="en"/>
          </a:p>
        </p:txBody>
      </p:sp>
    </p:spTree>
    <p:extLst>
      <p:ext uri="{BB962C8B-B14F-4D97-AF65-F5344CB8AC3E}">
        <p14:creationId xmlns:p14="http://schemas.microsoft.com/office/powerpoint/2010/main" val="4071860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A955C-4ED8-82DE-E934-3C85A5504ACB}"/>
              </a:ext>
            </a:extLst>
          </p:cNvPr>
          <p:cNvSpPr>
            <a:spLocks noGrp="1"/>
          </p:cNvSpPr>
          <p:nvPr>
            <p:ph type="title"/>
          </p:nvPr>
        </p:nvSpPr>
        <p:spPr/>
        <p:txBody>
          <a:bodyPr/>
          <a:lstStyle/>
          <a:p>
            <a:r>
              <a:rPr lang="en-US" dirty="0"/>
              <a:t>INDIRECT EXAMPLE</a:t>
            </a:r>
          </a:p>
        </p:txBody>
      </p:sp>
      <p:sp>
        <p:nvSpPr>
          <p:cNvPr id="6" name="Slide Number Placeholder 5">
            <a:extLst>
              <a:ext uri="{FF2B5EF4-FFF2-40B4-BE49-F238E27FC236}">
                <a16:creationId xmlns:a16="http://schemas.microsoft.com/office/drawing/2014/main" id="{BBA622AD-D5B3-9391-3130-AECB8E6C8F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83</a:t>
            </a:fld>
            <a:endParaRPr lang="en"/>
          </a:p>
        </p:txBody>
      </p:sp>
      <p:sp>
        <p:nvSpPr>
          <p:cNvPr id="8" name="Rectangle 7">
            <a:extLst>
              <a:ext uri="{FF2B5EF4-FFF2-40B4-BE49-F238E27FC236}">
                <a16:creationId xmlns:a16="http://schemas.microsoft.com/office/drawing/2014/main" id="{AA4DE53C-CAF4-D114-16A7-3E656B86F7E8}"/>
              </a:ext>
            </a:extLst>
          </p:cNvPr>
          <p:cNvSpPr/>
          <p:nvPr/>
        </p:nvSpPr>
        <p:spPr>
          <a:xfrm>
            <a:off x="646590" y="1367696"/>
            <a:ext cx="7850820" cy="355957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l"/>
            <a:r>
              <a:rPr lang="en-US" sz="1600" b="0" i="0">
                <a:solidFill>
                  <a:srgbClr val="373D3F"/>
                </a:solidFill>
                <a:effectLst/>
                <a:latin typeface="Montserrat" panose="00000500000000000000" pitchFamily="2" charset="0"/>
              </a:rPr>
              <a:t>Thank you for submitting your request for 10 days of vacation (your maximum entitlement) in August.</a:t>
            </a:r>
          </a:p>
          <a:p>
            <a:pPr algn="l"/>
            <a:r>
              <a:rPr lang="en-US" sz="1600" b="0" i="0">
                <a:solidFill>
                  <a:srgbClr val="373D3F"/>
                </a:solidFill>
                <a:effectLst/>
                <a:latin typeface="Montserrat" panose="00000500000000000000" pitchFamily="2" charset="0"/>
              </a:rPr>
              <a:t>Summer is traditionally a time when many employees are out of the office and demands on the servers are reduced. In order to minimize the disruption to staff throughout the company, the IT department will be rolling out a server replacement project during July and August. Because this project will need to be completed in a more compressed timeframe, no vacation requests in July and August are possible for staff in the IT department. As a result, your request for vacation during August has not been approved. However, you are welcome to take vacation before and/or after the project rolls out. In compensation, HR is providing IT staff with three extra days of paid vacation.</a:t>
            </a:r>
          </a:p>
          <a:p>
            <a:pPr algn="l"/>
            <a:r>
              <a:rPr lang="en-US" sz="1600" b="0" i="0">
                <a:solidFill>
                  <a:srgbClr val="373D3F"/>
                </a:solidFill>
                <a:effectLst/>
                <a:latin typeface="Montserrat" panose="00000500000000000000" pitchFamily="2" charset="0"/>
              </a:rPr>
              <a:t> </a:t>
            </a:r>
          </a:p>
          <a:p>
            <a:pPr algn="l"/>
            <a:r>
              <a:rPr lang="en-US" sz="1600" b="0" i="0">
                <a:solidFill>
                  <a:srgbClr val="373D3F"/>
                </a:solidFill>
                <a:effectLst/>
                <a:latin typeface="Montserrat" panose="00000500000000000000" pitchFamily="2" charset="0"/>
              </a:rPr>
              <a:t>We look forward to receiving your revised vacation request soon.</a:t>
            </a:r>
          </a:p>
        </p:txBody>
      </p:sp>
    </p:spTree>
    <p:extLst>
      <p:ext uri="{BB962C8B-B14F-4D97-AF65-F5344CB8AC3E}">
        <p14:creationId xmlns:p14="http://schemas.microsoft.com/office/powerpoint/2010/main" val="35288050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C8FB-2033-6E0F-B462-76202E3DBBF1}"/>
              </a:ext>
            </a:extLst>
          </p:cNvPr>
          <p:cNvSpPr>
            <a:spLocks noGrp="1"/>
          </p:cNvSpPr>
          <p:nvPr>
            <p:ph type="title"/>
          </p:nvPr>
        </p:nvSpPr>
        <p:spPr/>
        <p:txBody>
          <a:bodyPr/>
          <a:lstStyle/>
          <a:p>
            <a:r>
              <a:rPr lang="en-US" dirty="0"/>
              <a:t>BUFFER STATEMENT</a:t>
            </a:r>
          </a:p>
        </p:txBody>
      </p:sp>
      <p:sp>
        <p:nvSpPr>
          <p:cNvPr id="3" name="Text Placeholder 2">
            <a:extLst>
              <a:ext uri="{FF2B5EF4-FFF2-40B4-BE49-F238E27FC236}">
                <a16:creationId xmlns:a16="http://schemas.microsoft.com/office/drawing/2014/main" id="{5F59F086-B226-B59B-5395-F718FEE0BC1A}"/>
              </a:ext>
            </a:extLst>
          </p:cNvPr>
          <p:cNvSpPr>
            <a:spLocks noGrp="1"/>
          </p:cNvSpPr>
          <p:nvPr>
            <p:ph type="body" idx="1"/>
          </p:nvPr>
        </p:nvSpPr>
        <p:spPr>
          <a:xfrm>
            <a:off x="691200" y="1393425"/>
            <a:ext cx="7591740" cy="2989200"/>
          </a:xfrm>
        </p:spPr>
        <p:txBody>
          <a:bodyPr/>
          <a:lstStyle/>
          <a:p>
            <a:pPr marL="114300" indent="0" algn="l">
              <a:buNone/>
            </a:pPr>
            <a:endParaRPr lang="en-US" sz="2000" b="0" i="1" dirty="0">
              <a:solidFill>
                <a:srgbClr val="373D3F"/>
              </a:solidFill>
              <a:effectLst/>
              <a:latin typeface="Montserrat" panose="00000500000000000000" pitchFamily="2" charset="0"/>
            </a:endParaRPr>
          </a:p>
          <a:p>
            <a:pPr algn="l"/>
            <a:r>
              <a:rPr lang="en-US" sz="2000" b="0" i="0" dirty="0">
                <a:solidFill>
                  <a:srgbClr val="373D3F"/>
                </a:solidFill>
                <a:effectLst/>
                <a:latin typeface="Montserrat" panose="00000500000000000000" pitchFamily="2" charset="0"/>
              </a:rPr>
              <a:t>The first part of a negative news message, verbal or written, is a buffer statement. It provides neutral or positive information. </a:t>
            </a:r>
          </a:p>
          <a:p>
            <a:pPr algn="l"/>
            <a:r>
              <a:rPr lang="en-US" sz="2000" b="0" i="0" dirty="0">
                <a:solidFill>
                  <a:srgbClr val="373D3F"/>
                </a:solidFill>
                <a:effectLst/>
                <a:latin typeface="Montserrat" panose="00000500000000000000" pitchFamily="2" charset="0"/>
              </a:rPr>
              <a:t>It sets the tone and often serves as a cushion for the information to come. </a:t>
            </a:r>
          </a:p>
          <a:p>
            <a:pPr algn="l"/>
            <a:r>
              <a:rPr lang="en-US" sz="2000" b="0" i="0" dirty="0">
                <a:solidFill>
                  <a:srgbClr val="373D3F"/>
                </a:solidFill>
                <a:effectLst/>
                <a:latin typeface="Montserrat" panose="00000500000000000000" pitchFamily="2" charset="0"/>
              </a:rPr>
              <a:t>It is important that the buffer not be overly positive because this can be misleading or set up the reader to expect a positive news message instead.</a:t>
            </a:r>
          </a:p>
          <a:p>
            <a:endParaRPr lang="en-US" sz="2000" dirty="0"/>
          </a:p>
        </p:txBody>
      </p:sp>
      <p:sp>
        <p:nvSpPr>
          <p:cNvPr id="6" name="Slide Number Placeholder 5">
            <a:extLst>
              <a:ext uri="{FF2B5EF4-FFF2-40B4-BE49-F238E27FC236}">
                <a16:creationId xmlns:a16="http://schemas.microsoft.com/office/drawing/2014/main" id="{C750E2B8-E6F7-2087-6DDA-D6053E5454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84</a:t>
            </a:fld>
            <a:endParaRPr lang="en"/>
          </a:p>
        </p:txBody>
      </p:sp>
    </p:spTree>
    <p:extLst>
      <p:ext uri="{BB962C8B-B14F-4D97-AF65-F5344CB8AC3E}">
        <p14:creationId xmlns:p14="http://schemas.microsoft.com/office/powerpoint/2010/main" val="42791606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66B7-9040-FC40-0A5C-7A5D2ACA03A3}"/>
              </a:ext>
            </a:extLst>
          </p:cNvPr>
          <p:cNvSpPr>
            <a:spLocks noGrp="1"/>
          </p:cNvSpPr>
          <p:nvPr>
            <p:ph type="title"/>
          </p:nvPr>
        </p:nvSpPr>
        <p:spPr/>
        <p:txBody>
          <a:bodyPr/>
          <a:lstStyle/>
          <a:p>
            <a:r>
              <a:rPr lang="en-US" dirty="0"/>
              <a:t>EXPLINATION</a:t>
            </a:r>
          </a:p>
        </p:txBody>
      </p:sp>
      <p:sp>
        <p:nvSpPr>
          <p:cNvPr id="3" name="Text Placeholder 2">
            <a:extLst>
              <a:ext uri="{FF2B5EF4-FFF2-40B4-BE49-F238E27FC236}">
                <a16:creationId xmlns:a16="http://schemas.microsoft.com/office/drawing/2014/main" id="{AEC9BB7F-7FCF-B718-C04F-D7E98FAE59FF}"/>
              </a:ext>
            </a:extLst>
          </p:cNvPr>
          <p:cNvSpPr>
            <a:spLocks noGrp="1"/>
          </p:cNvSpPr>
          <p:nvPr>
            <p:ph type="body" idx="1"/>
          </p:nvPr>
        </p:nvSpPr>
        <p:spPr>
          <a:xfrm>
            <a:off x="691200" y="1393425"/>
            <a:ext cx="7157400" cy="2989200"/>
          </a:xfrm>
        </p:spPr>
        <p:txBody>
          <a:bodyPr/>
          <a:lstStyle/>
          <a:p>
            <a:pPr algn="l"/>
            <a:r>
              <a:rPr lang="en-US" sz="2400" b="0" i="0" dirty="0">
                <a:solidFill>
                  <a:srgbClr val="373D3F"/>
                </a:solidFill>
                <a:effectLst/>
                <a:latin typeface="Montserrat" panose="00000500000000000000" pitchFamily="2" charset="0"/>
              </a:rPr>
              <a:t>Next, an explanation discusses why there is an issue. This may be relatively simple, quite complex, or uncomfortable.</a:t>
            </a:r>
          </a:p>
          <a:p>
            <a:pPr algn="l"/>
            <a:r>
              <a:rPr lang="en-US" sz="2400" b="0" i="0" dirty="0">
                <a:solidFill>
                  <a:srgbClr val="373D3F"/>
                </a:solidFill>
                <a:effectLst/>
                <a:latin typeface="Montserrat" panose="00000500000000000000" pitchFamily="2" charset="0"/>
              </a:rPr>
              <a:t> While an explanation is important, never admit or imply responsibility without written authorization from your company cleared by legal counsel. </a:t>
            </a:r>
          </a:p>
          <a:p>
            <a:endParaRPr lang="en-US" sz="2400" dirty="0"/>
          </a:p>
        </p:txBody>
      </p:sp>
      <p:sp>
        <p:nvSpPr>
          <p:cNvPr id="6" name="Slide Number Placeholder 5">
            <a:extLst>
              <a:ext uri="{FF2B5EF4-FFF2-40B4-BE49-F238E27FC236}">
                <a16:creationId xmlns:a16="http://schemas.microsoft.com/office/drawing/2014/main" id="{2B18CF18-7647-FF3F-7E58-E1327E851C6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85</a:t>
            </a:fld>
            <a:endParaRPr lang="en"/>
          </a:p>
        </p:txBody>
      </p:sp>
    </p:spTree>
    <p:extLst>
      <p:ext uri="{BB962C8B-B14F-4D97-AF65-F5344CB8AC3E}">
        <p14:creationId xmlns:p14="http://schemas.microsoft.com/office/powerpoint/2010/main" val="39030079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38CA-B5DA-6A70-FD70-7F72B5665B08}"/>
              </a:ext>
            </a:extLst>
          </p:cNvPr>
          <p:cNvSpPr>
            <a:spLocks noGrp="1"/>
          </p:cNvSpPr>
          <p:nvPr>
            <p:ph type="title"/>
          </p:nvPr>
        </p:nvSpPr>
        <p:spPr/>
        <p:txBody>
          <a:bodyPr/>
          <a:lstStyle/>
          <a:p>
            <a:r>
              <a:rPr lang="en-US" dirty="0"/>
              <a:t>BREAK THE BAD NEWS</a:t>
            </a:r>
          </a:p>
        </p:txBody>
      </p:sp>
      <p:sp>
        <p:nvSpPr>
          <p:cNvPr id="3" name="Text Placeholder 2">
            <a:extLst>
              <a:ext uri="{FF2B5EF4-FFF2-40B4-BE49-F238E27FC236}">
                <a16:creationId xmlns:a16="http://schemas.microsoft.com/office/drawing/2014/main" id="{BA367889-8347-032D-E97F-F0158B8B0FE6}"/>
              </a:ext>
            </a:extLst>
          </p:cNvPr>
          <p:cNvSpPr>
            <a:spLocks noGrp="1"/>
          </p:cNvSpPr>
          <p:nvPr>
            <p:ph type="body" idx="1"/>
          </p:nvPr>
        </p:nvSpPr>
        <p:spPr>
          <a:xfrm>
            <a:off x="691200" y="1393425"/>
            <a:ext cx="7987980" cy="2989200"/>
          </a:xfrm>
        </p:spPr>
        <p:txBody>
          <a:bodyPr/>
          <a:lstStyle/>
          <a:p>
            <a:pPr algn="l"/>
            <a:r>
              <a:rPr lang="en-US" sz="2400" b="0" i="0" dirty="0">
                <a:solidFill>
                  <a:srgbClr val="373D3F"/>
                </a:solidFill>
                <a:effectLst/>
                <a:latin typeface="Montserrat" panose="00000500000000000000" pitchFamily="2" charset="0"/>
              </a:rPr>
              <a:t>The third part of the negative news message involves the bad news itself, and the emphasis here is on clarity and accuracy.</a:t>
            </a:r>
          </a:p>
          <a:p>
            <a:pPr algn="l"/>
            <a:r>
              <a:rPr lang="en-US" sz="2400" b="0" i="0" dirty="0">
                <a:solidFill>
                  <a:srgbClr val="373D3F"/>
                </a:solidFill>
                <a:effectLst/>
                <a:latin typeface="Montserrat" panose="00000500000000000000" pitchFamily="2" charset="0"/>
              </a:rPr>
              <a:t> While you want to break the bad news clearly, try not to spotlight it.</a:t>
            </a:r>
          </a:p>
          <a:p>
            <a:endParaRPr lang="en-US" sz="2400" dirty="0"/>
          </a:p>
        </p:txBody>
      </p:sp>
      <p:sp>
        <p:nvSpPr>
          <p:cNvPr id="6" name="Slide Number Placeholder 5">
            <a:extLst>
              <a:ext uri="{FF2B5EF4-FFF2-40B4-BE49-F238E27FC236}">
                <a16:creationId xmlns:a16="http://schemas.microsoft.com/office/drawing/2014/main" id="{E8EE0A97-B832-78FA-B8F3-2018738024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86</a:t>
            </a:fld>
            <a:endParaRPr lang="en"/>
          </a:p>
        </p:txBody>
      </p:sp>
    </p:spTree>
    <p:extLst>
      <p:ext uri="{BB962C8B-B14F-4D97-AF65-F5344CB8AC3E}">
        <p14:creationId xmlns:p14="http://schemas.microsoft.com/office/powerpoint/2010/main" val="37301362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0E91-6981-164F-855E-77E004058E85}"/>
              </a:ext>
            </a:extLst>
          </p:cNvPr>
          <p:cNvSpPr>
            <a:spLocks noGrp="1"/>
          </p:cNvSpPr>
          <p:nvPr>
            <p:ph type="title"/>
          </p:nvPr>
        </p:nvSpPr>
        <p:spPr/>
        <p:txBody>
          <a:bodyPr/>
          <a:lstStyle/>
          <a:p>
            <a:pPr algn="ctr"/>
            <a:r>
              <a:rPr lang="en-US" dirty="0"/>
              <a:t>REDIRECT OR PROVIDE ALTERNATIVES</a:t>
            </a:r>
          </a:p>
        </p:txBody>
      </p:sp>
      <p:sp>
        <p:nvSpPr>
          <p:cNvPr id="3" name="Text Placeholder 2">
            <a:extLst>
              <a:ext uri="{FF2B5EF4-FFF2-40B4-BE49-F238E27FC236}">
                <a16:creationId xmlns:a16="http://schemas.microsoft.com/office/drawing/2014/main" id="{6B307927-7896-8F39-A7C3-34B7BC7CB88B}"/>
              </a:ext>
            </a:extLst>
          </p:cNvPr>
          <p:cNvSpPr>
            <a:spLocks noGrp="1"/>
          </p:cNvSpPr>
          <p:nvPr>
            <p:ph type="body" idx="1"/>
          </p:nvPr>
        </p:nvSpPr>
        <p:spPr>
          <a:xfrm>
            <a:off x="691200" y="1393425"/>
            <a:ext cx="7949880" cy="2989200"/>
          </a:xfrm>
        </p:spPr>
        <p:txBody>
          <a:bodyPr/>
          <a:lstStyle/>
          <a:p>
            <a:pPr algn="l"/>
            <a:r>
              <a:rPr lang="en-US" sz="2800" b="0" i="0" dirty="0">
                <a:solidFill>
                  <a:srgbClr val="373D3F"/>
                </a:solidFill>
                <a:effectLst/>
                <a:latin typeface="Montserrat" panose="00000500000000000000" pitchFamily="2" charset="0"/>
              </a:rPr>
              <a:t>The fourth part of a bad news message is the redirect, where you refocus attention on a solution strategy, possible alternatives, or the subsequent actions that will take place.</a:t>
            </a:r>
          </a:p>
          <a:p>
            <a:endParaRPr lang="en-US" sz="2800" dirty="0"/>
          </a:p>
        </p:txBody>
      </p:sp>
      <p:sp>
        <p:nvSpPr>
          <p:cNvPr id="6" name="Slide Number Placeholder 5">
            <a:extLst>
              <a:ext uri="{FF2B5EF4-FFF2-40B4-BE49-F238E27FC236}">
                <a16:creationId xmlns:a16="http://schemas.microsoft.com/office/drawing/2014/main" id="{C25DC6F5-4356-944A-6FE0-CA38D9E689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87</a:t>
            </a:fld>
            <a:endParaRPr lang="en"/>
          </a:p>
        </p:txBody>
      </p:sp>
    </p:spTree>
    <p:extLst>
      <p:ext uri="{BB962C8B-B14F-4D97-AF65-F5344CB8AC3E}">
        <p14:creationId xmlns:p14="http://schemas.microsoft.com/office/powerpoint/2010/main" val="17667785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E3848-28E8-4B04-EC44-54E6C88C57D0}"/>
              </a:ext>
            </a:extLst>
          </p:cNvPr>
          <p:cNvSpPr>
            <a:spLocks noGrp="1"/>
          </p:cNvSpPr>
          <p:nvPr>
            <p:ph type="title"/>
          </p:nvPr>
        </p:nvSpPr>
        <p:spPr/>
        <p:txBody>
          <a:bodyPr/>
          <a:lstStyle/>
          <a:p>
            <a:pPr algn="ctr"/>
            <a:r>
              <a:rPr lang="en-US" dirty="0"/>
              <a:t>END POLITELY AND FORWARD LOOKING</a:t>
            </a:r>
          </a:p>
        </p:txBody>
      </p:sp>
      <p:sp>
        <p:nvSpPr>
          <p:cNvPr id="3" name="Text Placeholder 2">
            <a:extLst>
              <a:ext uri="{FF2B5EF4-FFF2-40B4-BE49-F238E27FC236}">
                <a16:creationId xmlns:a16="http://schemas.microsoft.com/office/drawing/2014/main" id="{3D31A8B0-B2A4-6690-EDBA-C2FD8CC0F4E8}"/>
              </a:ext>
            </a:extLst>
          </p:cNvPr>
          <p:cNvSpPr>
            <a:spLocks noGrp="1"/>
          </p:cNvSpPr>
          <p:nvPr>
            <p:ph type="body" idx="1"/>
          </p:nvPr>
        </p:nvSpPr>
        <p:spPr>
          <a:xfrm>
            <a:off x="691200" y="1393425"/>
            <a:ext cx="7187880" cy="2989200"/>
          </a:xfrm>
        </p:spPr>
        <p:txBody>
          <a:bodyPr/>
          <a:lstStyle/>
          <a:p>
            <a:pPr algn="l"/>
            <a:r>
              <a:rPr lang="en-US" sz="2800" b="0" i="0" dirty="0">
                <a:solidFill>
                  <a:srgbClr val="373D3F"/>
                </a:solidFill>
                <a:effectLst/>
                <a:latin typeface="Montserrat" panose="00000500000000000000" pitchFamily="2" charset="0"/>
              </a:rPr>
              <a:t>Last, you want to end your message politely and look to the future. Don’t mention the bad news again!</a:t>
            </a:r>
          </a:p>
          <a:p>
            <a:endParaRPr lang="en-US" sz="2800" dirty="0"/>
          </a:p>
        </p:txBody>
      </p:sp>
      <p:sp>
        <p:nvSpPr>
          <p:cNvPr id="6" name="Slide Number Placeholder 5">
            <a:extLst>
              <a:ext uri="{FF2B5EF4-FFF2-40B4-BE49-F238E27FC236}">
                <a16:creationId xmlns:a16="http://schemas.microsoft.com/office/drawing/2014/main" id="{9CA250C6-7D78-D527-A8AE-0010E3D601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spTree>
    <p:extLst>
      <p:ext uri="{BB962C8B-B14F-4D97-AF65-F5344CB8AC3E}">
        <p14:creationId xmlns:p14="http://schemas.microsoft.com/office/powerpoint/2010/main" val="2525676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C3AE-6271-A95F-60FD-3D0C6E282233}"/>
              </a:ext>
            </a:extLst>
          </p:cNvPr>
          <p:cNvSpPr>
            <a:spLocks noGrp="1"/>
          </p:cNvSpPr>
          <p:nvPr>
            <p:ph type="title"/>
          </p:nvPr>
        </p:nvSpPr>
        <p:spPr/>
        <p:txBody>
          <a:bodyPr/>
          <a:lstStyle/>
          <a:p>
            <a:r>
              <a:rPr lang="en-US" dirty="0"/>
              <a:t>GOOD NEWS MESSAGE</a:t>
            </a:r>
          </a:p>
        </p:txBody>
      </p:sp>
      <p:sp>
        <p:nvSpPr>
          <p:cNvPr id="3" name="Text Placeholder 2">
            <a:extLst>
              <a:ext uri="{FF2B5EF4-FFF2-40B4-BE49-F238E27FC236}">
                <a16:creationId xmlns:a16="http://schemas.microsoft.com/office/drawing/2014/main" id="{26FBACE0-AA22-540B-CBB7-C791F726DD44}"/>
              </a:ext>
            </a:extLst>
          </p:cNvPr>
          <p:cNvSpPr>
            <a:spLocks noGrp="1"/>
          </p:cNvSpPr>
          <p:nvPr>
            <p:ph type="body" idx="1"/>
          </p:nvPr>
        </p:nvSpPr>
        <p:spPr>
          <a:xfrm>
            <a:off x="691200" y="1393425"/>
            <a:ext cx="7515540" cy="2989200"/>
          </a:xfrm>
        </p:spPr>
        <p:txBody>
          <a:bodyPr/>
          <a:lstStyle/>
          <a:p>
            <a:r>
              <a:rPr lang="en-US" b="0" i="0" dirty="0">
                <a:solidFill>
                  <a:srgbClr val="222222"/>
                </a:solidFill>
                <a:effectLst/>
                <a:latin typeface="tahoma" panose="020B0604030504040204" pitchFamily="34" charset="0"/>
              </a:rPr>
              <a:t>A Good News Message is a message, which contains positive news and receives an efficient response from the reader. Commonly, delivering these messages is very convenient because they contain objectives that offer comfort to a reader and leave a pleasant thought. While on the other hand, writing good news messages is also not a hard task, as it informs the reader about beneficial information.</a:t>
            </a:r>
            <a:endParaRPr lang="en-US" dirty="0"/>
          </a:p>
        </p:txBody>
      </p:sp>
      <p:sp>
        <p:nvSpPr>
          <p:cNvPr id="6" name="Slide Number Placeholder 5">
            <a:extLst>
              <a:ext uri="{FF2B5EF4-FFF2-40B4-BE49-F238E27FC236}">
                <a16:creationId xmlns:a16="http://schemas.microsoft.com/office/drawing/2014/main" id="{DC8D7620-E6C5-FD8F-4393-400494427F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spTree>
    <p:extLst>
      <p:ext uri="{BB962C8B-B14F-4D97-AF65-F5344CB8AC3E}">
        <p14:creationId xmlns:p14="http://schemas.microsoft.com/office/powerpoint/2010/main" val="2818117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1"/>
          <p:cNvSpPr txBox="1">
            <a:spLocks noGrp="1"/>
          </p:cNvSpPr>
          <p:nvPr>
            <p:ph type="sldNum" idx="12"/>
          </p:nvPr>
        </p:nvSpPr>
        <p:spPr>
          <a:xfrm>
            <a:off x="8556775" y="4758433"/>
            <a:ext cx="548700" cy="309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fld id="{00000000-1234-1234-1234-123412341234}" type="slidenum">
              <a:rPr lang="en"/>
              <a:t>9</a:t>
            </a:fld>
            <a:endParaRPr/>
          </a:p>
        </p:txBody>
      </p:sp>
      <p:grpSp>
        <p:nvGrpSpPr>
          <p:cNvPr id="130" name="Google Shape;130;p11"/>
          <p:cNvGrpSpPr/>
          <p:nvPr/>
        </p:nvGrpSpPr>
        <p:grpSpPr>
          <a:xfrm>
            <a:off x="107962" y="370803"/>
            <a:ext cx="8928075" cy="4848897"/>
            <a:chOff x="2863780" y="5525980"/>
            <a:chExt cx="2105383" cy="598418"/>
          </a:xfrm>
        </p:grpSpPr>
        <p:sp>
          <p:nvSpPr>
            <p:cNvPr id="131" name="Google Shape;131;p11"/>
            <p:cNvSpPr/>
            <p:nvPr/>
          </p:nvSpPr>
          <p:spPr>
            <a:xfrm>
              <a:off x="2863780" y="5869689"/>
              <a:ext cx="501909" cy="252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2" name="Google Shape;132;p11"/>
            <p:cNvSpPr/>
            <p:nvPr/>
          </p:nvSpPr>
          <p:spPr>
            <a:xfrm>
              <a:off x="2900882" y="5527154"/>
              <a:ext cx="481260" cy="279998"/>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 name="Google Shape;133;p11"/>
            <p:cNvSpPr/>
            <p:nvPr/>
          </p:nvSpPr>
          <p:spPr>
            <a:xfrm>
              <a:off x="3408202" y="5859641"/>
              <a:ext cx="521594" cy="262548"/>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1200" b="0" i="0" u="none" strike="noStrike" cap="none" dirty="0">
                  <a:solidFill>
                    <a:schemeClr val="lt1"/>
                  </a:solidFill>
                  <a:latin typeface="Rubik"/>
                  <a:ea typeface="Rubik"/>
                  <a:cs typeface="Rubik"/>
                  <a:sym typeface="Rubik"/>
                </a:rPr>
                <a:t>Identifying changes in attitude, behavior, and approaches to work by both sides that will lessen negative feelings.</a:t>
              </a:r>
              <a:endParaRPr sz="1200" dirty="0"/>
            </a:p>
            <a:p>
              <a:pPr marL="0" marR="0" lvl="0" indent="0" algn="l" rtl="0">
                <a:lnSpc>
                  <a:spcPct val="100000"/>
                </a:lnSpc>
                <a:spcBef>
                  <a:spcPts val="0"/>
                </a:spcBef>
                <a:spcAft>
                  <a:spcPts val="0"/>
                </a:spcAft>
                <a:buClr>
                  <a:schemeClr val="dk1"/>
                </a:buClr>
                <a:buSzPts val="1400"/>
                <a:buFont typeface="Calibri"/>
                <a:buNone/>
              </a:pPr>
              <a:endParaRPr sz="1200" b="0" i="0" u="none" strike="noStrike" cap="none" dirty="0">
                <a:solidFill>
                  <a:schemeClr val="lt1"/>
                </a:solidFill>
                <a:latin typeface="Calibri"/>
                <a:ea typeface="Calibri"/>
                <a:cs typeface="Calibri"/>
                <a:sym typeface="Calibri"/>
              </a:endParaRPr>
            </a:p>
          </p:txBody>
        </p:sp>
        <p:sp>
          <p:nvSpPr>
            <p:cNvPr id="134" name="Google Shape;134;p11"/>
            <p:cNvSpPr/>
            <p:nvPr/>
          </p:nvSpPr>
          <p:spPr>
            <a:xfrm>
              <a:off x="3416851" y="5532554"/>
              <a:ext cx="512945" cy="265647"/>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 sz="1400" b="0" i="0" u="none" strike="noStrike" cap="none">
                  <a:solidFill>
                    <a:schemeClr val="lt1"/>
                  </a:solidFill>
                  <a:latin typeface="Rubik"/>
                  <a:ea typeface="Rubik"/>
                  <a:cs typeface="Rubik"/>
                  <a:sym typeface="Rubik"/>
                </a:rPr>
                <a:t>An effort to understand the perspective and concerns of the opposing individual or group</a:t>
              </a:r>
              <a:endParaRPr sz="1400" b="0" i="0" u="none" strike="noStrike" cap="none">
                <a:solidFill>
                  <a:schemeClr val="lt1"/>
                </a:solidFill>
                <a:latin typeface="Calibri"/>
                <a:ea typeface="Calibri"/>
                <a:cs typeface="Calibri"/>
                <a:sym typeface="Calibri"/>
              </a:endParaRPr>
            </a:p>
          </p:txBody>
        </p:sp>
        <p:sp>
          <p:nvSpPr>
            <p:cNvPr id="135" name="Google Shape;135;p11"/>
            <p:cNvSpPr/>
            <p:nvPr/>
          </p:nvSpPr>
          <p:spPr>
            <a:xfrm>
              <a:off x="3962492" y="5837557"/>
              <a:ext cx="517982" cy="286841"/>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r>
                <a:rPr lang="en" sz="1400" b="0" i="0" u="none" strike="noStrike" cap="none">
                  <a:solidFill>
                    <a:schemeClr val="lt1"/>
                  </a:solidFill>
                  <a:latin typeface="Rubik"/>
                  <a:ea typeface="Rubik"/>
                  <a:cs typeface="Rubik"/>
                  <a:sym typeface="Rubik"/>
                </a:rPr>
                <a:t>Interventions by third parties such as human resources representatives or higher-level managers to mediate.</a:t>
              </a:r>
              <a:endParaRPr/>
            </a:p>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Calibri"/>
                <a:ea typeface="Calibri"/>
                <a:cs typeface="Calibri"/>
                <a:sym typeface="Calibri"/>
              </a:endParaRPr>
            </a:p>
          </p:txBody>
        </p:sp>
        <p:sp>
          <p:nvSpPr>
            <p:cNvPr id="136" name="Google Shape;136;p11"/>
            <p:cNvSpPr/>
            <p:nvPr/>
          </p:nvSpPr>
          <p:spPr>
            <a:xfrm>
              <a:off x="3964505" y="5525980"/>
              <a:ext cx="481260" cy="265647"/>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 name="Google Shape;137;p11"/>
            <p:cNvSpPr/>
            <p:nvPr/>
          </p:nvSpPr>
          <p:spPr>
            <a:xfrm>
              <a:off x="4496011" y="5837557"/>
              <a:ext cx="473152" cy="283531"/>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 name="Google Shape;138;p11"/>
            <p:cNvSpPr/>
            <p:nvPr/>
          </p:nvSpPr>
          <p:spPr>
            <a:xfrm>
              <a:off x="4480474" y="5525980"/>
              <a:ext cx="488689" cy="256996"/>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39" name="Google Shape;139;p11"/>
          <p:cNvSpPr txBox="1"/>
          <p:nvPr/>
        </p:nvSpPr>
        <p:spPr>
          <a:xfrm>
            <a:off x="392185" y="858025"/>
            <a:ext cx="1925926"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chemeClr val="lt1"/>
                </a:solidFill>
                <a:latin typeface="Rubik"/>
                <a:ea typeface="Rubik"/>
                <a:cs typeface="Rubik"/>
                <a:sym typeface="Rubik"/>
              </a:rPr>
              <a:t>Recognition by the parties involved that a problem exists.</a:t>
            </a:r>
            <a:endParaRPr/>
          </a:p>
        </p:txBody>
      </p:sp>
      <p:sp>
        <p:nvSpPr>
          <p:cNvPr id="140" name="Google Shape;140;p11"/>
          <p:cNvSpPr txBox="1"/>
          <p:nvPr/>
        </p:nvSpPr>
        <p:spPr>
          <a:xfrm>
            <a:off x="392185" y="3517392"/>
            <a:ext cx="1836349"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chemeClr val="lt1"/>
                </a:solidFill>
                <a:latin typeface="Rubik"/>
                <a:ea typeface="Rubik"/>
                <a:cs typeface="Rubik"/>
                <a:sym typeface="Rubik"/>
              </a:rPr>
              <a:t>Mutual agreement to address the issue and find some resolution.</a:t>
            </a:r>
            <a:endParaRPr/>
          </a:p>
        </p:txBody>
      </p:sp>
      <p:sp>
        <p:nvSpPr>
          <p:cNvPr id="141" name="Google Shape;141;p11"/>
          <p:cNvSpPr txBox="1"/>
          <p:nvPr/>
        </p:nvSpPr>
        <p:spPr>
          <a:xfrm>
            <a:off x="5183933" y="847813"/>
            <a:ext cx="1682115"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600" b="0" i="0" u="none" strike="noStrike" cap="none">
                <a:solidFill>
                  <a:schemeClr val="lt1"/>
                </a:solidFill>
                <a:latin typeface="Rubik"/>
                <a:ea typeface="Rubik"/>
                <a:cs typeface="Rubik"/>
                <a:sym typeface="Rubik"/>
              </a:rPr>
              <a:t>Recognizing triggers to episodes of conflict.</a:t>
            </a:r>
            <a:endParaRPr/>
          </a:p>
        </p:txBody>
      </p:sp>
      <p:sp>
        <p:nvSpPr>
          <p:cNvPr id="142" name="Google Shape;142;p11"/>
          <p:cNvSpPr txBox="1"/>
          <p:nvPr/>
        </p:nvSpPr>
        <p:spPr>
          <a:xfrm>
            <a:off x="7079121" y="931831"/>
            <a:ext cx="2040828"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dirty="0">
                <a:solidFill>
                  <a:schemeClr val="lt1"/>
                </a:solidFill>
                <a:latin typeface="Rubik"/>
                <a:ea typeface="Rubik"/>
                <a:cs typeface="Rubik"/>
                <a:sym typeface="Rubik"/>
              </a:rPr>
              <a:t>A willingness by one or both parties to compromise.</a:t>
            </a:r>
            <a:endParaRPr dirty="0"/>
          </a:p>
          <a:p>
            <a:pPr marL="0" marR="0" lvl="0" indent="0" algn="l" rtl="0">
              <a:lnSpc>
                <a:spcPct val="100000"/>
              </a:lnSpc>
              <a:spcBef>
                <a:spcPts val="0"/>
              </a:spcBef>
              <a:spcAft>
                <a:spcPts val="0"/>
              </a:spcAft>
              <a:buNone/>
            </a:pPr>
            <a:br>
              <a:rPr lang="en" sz="1800" b="0" i="0" u="none" strike="noStrike" cap="none" dirty="0">
                <a:solidFill>
                  <a:schemeClr val="lt1"/>
                </a:solidFill>
                <a:latin typeface="Arial"/>
                <a:ea typeface="Arial"/>
                <a:cs typeface="Arial"/>
                <a:sym typeface="Arial"/>
              </a:rPr>
            </a:br>
            <a:endParaRPr sz="1800" b="0" i="0" u="none" strike="noStrike" cap="none" dirty="0">
              <a:solidFill>
                <a:schemeClr val="lt1"/>
              </a:solidFill>
              <a:latin typeface="Arial"/>
              <a:ea typeface="Arial"/>
              <a:cs typeface="Arial"/>
              <a:sym typeface="Arial"/>
            </a:endParaRPr>
          </a:p>
        </p:txBody>
      </p:sp>
      <p:sp>
        <p:nvSpPr>
          <p:cNvPr id="143" name="Google Shape;143;p11"/>
          <p:cNvSpPr txBox="1"/>
          <p:nvPr/>
        </p:nvSpPr>
        <p:spPr>
          <a:xfrm>
            <a:off x="7478150" y="3225452"/>
            <a:ext cx="1627325" cy="17543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800" b="0" i="0" u="none" strike="noStrike" cap="none">
                <a:solidFill>
                  <a:schemeClr val="lt1"/>
                </a:solidFill>
                <a:latin typeface="Rubik"/>
                <a:ea typeface="Rubik"/>
                <a:cs typeface="Rubik"/>
                <a:sym typeface="Rubik"/>
              </a:rPr>
              <a:t>Agreement on a plan to address differences.</a:t>
            </a:r>
            <a:endParaRPr/>
          </a:p>
          <a:p>
            <a:pPr marL="0" marR="0" lvl="0" indent="0" algn="l" rtl="0">
              <a:lnSpc>
                <a:spcPct val="100000"/>
              </a:lnSpc>
              <a:spcBef>
                <a:spcPts val="0"/>
              </a:spcBef>
              <a:spcAft>
                <a:spcPts val="0"/>
              </a:spcAft>
              <a:buNone/>
            </a:pPr>
            <a:br>
              <a:rPr lang="en" sz="1800" b="0" i="0" u="none" strike="noStrike" cap="none">
                <a:solidFill>
                  <a:schemeClr val="lt1"/>
                </a:solidFill>
                <a:latin typeface="Arial"/>
                <a:ea typeface="Arial"/>
                <a:cs typeface="Arial"/>
                <a:sym typeface="Arial"/>
              </a:rPr>
            </a:b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81109-F1A4-5921-1E66-6DC933C3022A}"/>
              </a:ext>
            </a:extLst>
          </p:cNvPr>
          <p:cNvSpPr>
            <a:spLocks noGrp="1"/>
          </p:cNvSpPr>
          <p:nvPr>
            <p:ph type="title"/>
          </p:nvPr>
        </p:nvSpPr>
        <p:spPr/>
        <p:txBody>
          <a:bodyPr/>
          <a:lstStyle/>
          <a:p>
            <a:r>
              <a:rPr lang="en-US" dirty="0"/>
              <a:t>THANK YOU MESSAGES</a:t>
            </a:r>
          </a:p>
        </p:txBody>
      </p:sp>
      <p:sp>
        <p:nvSpPr>
          <p:cNvPr id="3" name="Text Placeholder 2">
            <a:extLst>
              <a:ext uri="{FF2B5EF4-FFF2-40B4-BE49-F238E27FC236}">
                <a16:creationId xmlns:a16="http://schemas.microsoft.com/office/drawing/2014/main" id="{BD689EC8-72F6-8181-4ED9-9B45AD84E700}"/>
              </a:ext>
            </a:extLst>
          </p:cNvPr>
          <p:cNvSpPr>
            <a:spLocks noGrp="1"/>
          </p:cNvSpPr>
          <p:nvPr>
            <p:ph type="body" idx="1"/>
          </p:nvPr>
        </p:nvSpPr>
        <p:spPr>
          <a:xfrm>
            <a:off x="691200" y="1393425"/>
            <a:ext cx="7761600" cy="2989200"/>
          </a:xfrm>
        </p:spPr>
        <p:txBody>
          <a:bodyPr/>
          <a:lstStyle/>
          <a:p>
            <a:pPr algn="l"/>
            <a:r>
              <a:rPr lang="en-US" b="0" i="0" dirty="0">
                <a:solidFill>
                  <a:srgbClr val="222222"/>
                </a:solidFill>
                <a:effectLst/>
                <a:latin typeface="tahoma" panose="020B0604030504040204" pitchFamily="34" charset="0"/>
              </a:rPr>
              <a:t>In these types of good news messages a message should be written in the form of Thank-You because it is sure to receive positive response as well as it is good for strengthening relation. Follow the structure and let the receiver feel important, as:</a:t>
            </a:r>
            <a:endParaRPr lang="en-US" b="0" i="0" dirty="0">
              <a:solidFill>
                <a:srgbClr val="222222"/>
              </a:solidFill>
              <a:effectLst/>
              <a:latin typeface="overpass"/>
            </a:endParaRPr>
          </a:p>
          <a:p>
            <a:pPr algn="l">
              <a:buFont typeface="Arial" panose="020B0604020202020204" pitchFamily="34" charset="0"/>
              <a:buChar char="•"/>
            </a:pPr>
            <a:r>
              <a:rPr lang="en-US" b="0" i="0" dirty="0">
                <a:solidFill>
                  <a:srgbClr val="222222"/>
                </a:solidFill>
                <a:effectLst/>
                <a:latin typeface="tahoma" panose="020B0604030504040204" pitchFamily="34" charset="0"/>
              </a:rPr>
              <a:t>Start with a good news</a:t>
            </a:r>
            <a:endParaRPr lang="en-US" b="0" i="0" dirty="0">
              <a:solidFill>
                <a:srgbClr val="222222"/>
              </a:solidFill>
              <a:effectLst/>
              <a:latin typeface="overpass"/>
            </a:endParaRPr>
          </a:p>
          <a:p>
            <a:pPr algn="l">
              <a:buFont typeface="Arial" panose="020B0604020202020204" pitchFamily="34" charset="0"/>
              <a:buChar char="•"/>
            </a:pPr>
            <a:r>
              <a:rPr lang="en-US" b="0" i="0" dirty="0">
                <a:solidFill>
                  <a:srgbClr val="222222"/>
                </a:solidFill>
                <a:effectLst/>
                <a:latin typeface="tahoma" panose="020B0604030504040204" pitchFamily="34" charset="0"/>
              </a:rPr>
              <a:t>Give additional information regarding what the receiver did that you are appreciating</a:t>
            </a:r>
            <a:endParaRPr lang="en-US" b="0" i="0" dirty="0">
              <a:solidFill>
                <a:srgbClr val="222222"/>
              </a:solidFill>
              <a:effectLst/>
              <a:latin typeface="overpass"/>
            </a:endParaRPr>
          </a:p>
          <a:p>
            <a:pPr algn="l">
              <a:buFont typeface="Arial" panose="020B0604020202020204" pitchFamily="34" charset="0"/>
              <a:buChar char="•"/>
            </a:pPr>
            <a:r>
              <a:rPr lang="en-US" b="0" i="0" dirty="0">
                <a:solidFill>
                  <a:srgbClr val="222222"/>
                </a:solidFill>
                <a:effectLst/>
                <a:latin typeface="tahoma" panose="020B0604030504040204" pitchFamily="34" charset="0"/>
              </a:rPr>
              <a:t>End with such compliments that leave an impact on the receiver</a:t>
            </a:r>
            <a:endParaRPr lang="en-US" b="0" i="0" dirty="0">
              <a:solidFill>
                <a:srgbClr val="222222"/>
              </a:solidFill>
              <a:effectLst/>
              <a:latin typeface="overpass"/>
            </a:endParaRPr>
          </a:p>
          <a:p>
            <a:endParaRPr lang="en-US" dirty="0"/>
          </a:p>
        </p:txBody>
      </p:sp>
      <p:sp>
        <p:nvSpPr>
          <p:cNvPr id="6" name="Slide Number Placeholder 5">
            <a:extLst>
              <a:ext uri="{FF2B5EF4-FFF2-40B4-BE49-F238E27FC236}">
                <a16:creationId xmlns:a16="http://schemas.microsoft.com/office/drawing/2014/main" id="{7D1F88B9-8125-E76A-27C3-D554B818B9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spTree>
    <p:extLst>
      <p:ext uri="{BB962C8B-B14F-4D97-AF65-F5344CB8AC3E}">
        <p14:creationId xmlns:p14="http://schemas.microsoft.com/office/powerpoint/2010/main" val="38051170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957E1-FB87-D548-ACD8-AEC1DCAA3FD2}"/>
              </a:ext>
            </a:extLst>
          </p:cNvPr>
          <p:cNvSpPr>
            <a:spLocks noGrp="1"/>
          </p:cNvSpPr>
          <p:nvPr>
            <p:ph type="title"/>
          </p:nvPr>
        </p:nvSpPr>
        <p:spPr/>
        <p:txBody>
          <a:bodyPr/>
          <a:lstStyle/>
          <a:p>
            <a:r>
              <a:rPr lang="en-US" dirty="0"/>
              <a:t>CONGRATULATORY MESSAGES</a:t>
            </a:r>
          </a:p>
        </p:txBody>
      </p:sp>
      <p:sp>
        <p:nvSpPr>
          <p:cNvPr id="4" name="Text Placeholder 3">
            <a:extLst>
              <a:ext uri="{FF2B5EF4-FFF2-40B4-BE49-F238E27FC236}">
                <a16:creationId xmlns:a16="http://schemas.microsoft.com/office/drawing/2014/main" id="{DCB5AB44-3C98-1EC6-9159-77E861F4197F}"/>
              </a:ext>
            </a:extLst>
          </p:cNvPr>
          <p:cNvSpPr>
            <a:spLocks noGrp="1"/>
          </p:cNvSpPr>
          <p:nvPr>
            <p:ph type="body" idx="2"/>
          </p:nvPr>
        </p:nvSpPr>
        <p:spPr>
          <a:xfrm>
            <a:off x="334047" y="1526175"/>
            <a:ext cx="8222727" cy="2989200"/>
          </a:xfrm>
        </p:spPr>
        <p:txBody>
          <a:bodyPr/>
          <a:lstStyle/>
          <a:p>
            <a:r>
              <a:rPr lang="en-US" sz="2000" b="0" i="0" dirty="0">
                <a:solidFill>
                  <a:srgbClr val="222222"/>
                </a:solidFill>
                <a:effectLst/>
                <a:latin typeface="tahoma" panose="020B0604030504040204" pitchFamily="34" charset="0"/>
              </a:rPr>
              <a:t>Let thing happen which is unexpected. Commonly, Congratulation Messages make a quick impression on the reader and create goodwill. The reader may not be sure to receive congrats, so this will surely earn extra points.</a:t>
            </a:r>
          </a:p>
          <a:p>
            <a:pPr algn="l">
              <a:buFont typeface="Arial" panose="020B0604020202020204" pitchFamily="34" charset="0"/>
              <a:buChar char="•"/>
            </a:pPr>
            <a:r>
              <a:rPr lang="en-US" sz="2000" b="0" i="0" dirty="0">
                <a:solidFill>
                  <a:srgbClr val="222222"/>
                </a:solidFill>
                <a:effectLst/>
                <a:latin typeface="tahoma" panose="020B0604030504040204" pitchFamily="34" charset="0"/>
              </a:rPr>
              <a:t>Offer Congrats for a particular achievement</a:t>
            </a:r>
            <a:endParaRPr lang="en-US" sz="2000" b="0" i="0" dirty="0">
              <a:solidFill>
                <a:srgbClr val="222222"/>
              </a:solidFill>
              <a:effectLst/>
              <a:latin typeface="overpass"/>
            </a:endParaRPr>
          </a:p>
          <a:p>
            <a:pPr algn="l">
              <a:buFont typeface="Arial" panose="020B0604020202020204" pitchFamily="34" charset="0"/>
              <a:buChar char="•"/>
            </a:pPr>
            <a:r>
              <a:rPr lang="en-US" sz="2000" b="0" i="0" dirty="0">
                <a:solidFill>
                  <a:srgbClr val="222222"/>
                </a:solidFill>
                <a:effectLst/>
                <a:latin typeface="tahoma" panose="020B0604030504040204" pitchFamily="34" charset="0"/>
              </a:rPr>
              <a:t>Show your sincerity by providing a few details</a:t>
            </a:r>
            <a:endParaRPr lang="en-US" sz="2000" b="0" i="0" dirty="0">
              <a:solidFill>
                <a:srgbClr val="222222"/>
              </a:solidFill>
              <a:effectLst/>
              <a:latin typeface="overpass"/>
            </a:endParaRPr>
          </a:p>
          <a:p>
            <a:pPr algn="l">
              <a:buFont typeface="Arial" panose="020B0604020202020204" pitchFamily="34" charset="0"/>
              <a:buChar char="•"/>
            </a:pPr>
            <a:r>
              <a:rPr lang="en-US" sz="2000" b="0" i="0" dirty="0">
                <a:solidFill>
                  <a:srgbClr val="222222"/>
                </a:solidFill>
                <a:effectLst/>
                <a:latin typeface="tahoma" panose="020B0604030504040204" pitchFamily="34" charset="0"/>
              </a:rPr>
              <a:t>Make an impact on the receiver with a good end</a:t>
            </a:r>
            <a:endParaRPr lang="en-US" sz="2000" b="0" i="0" dirty="0">
              <a:solidFill>
                <a:srgbClr val="222222"/>
              </a:solidFill>
              <a:effectLst/>
              <a:latin typeface="overpass"/>
            </a:endParaRPr>
          </a:p>
          <a:p>
            <a:endParaRPr lang="en-US" sz="2000" b="0" i="0" dirty="0">
              <a:solidFill>
                <a:srgbClr val="222222"/>
              </a:solidFill>
              <a:effectLst/>
              <a:latin typeface="overpass"/>
            </a:endParaRPr>
          </a:p>
          <a:p>
            <a:endParaRPr lang="en-US" sz="2000" dirty="0"/>
          </a:p>
        </p:txBody>
      </p:sp>
      <p:sp>
        <p:nvSpPr>
          <p:cNvPr id="6" name="Slide Number Placeholder 5">
            <a:extLst>
              <a:ext uri="{FF2B5EF4-FFF2-40B4-BE49-F238E27FC236}">
                <a16:creationId xmlns:a16="http://schemas.microsoft.com/office/drawing/2014/main" id="{FD6FA21D-92C0-ACEB-F164-D84D8CDE58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spTree>
    <p:extLst>
      <p:ext uri="{BB962C8B-B14F-4D97-AF65-F5344CB8AC3E}">
        <p14:creationId xmlns:p14="http://schemas.microsoft.com/office/powerpoint/2010/main" val="13222935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40C2C-C161-435A-9AFE-EBED67248584}"/>
              </a:ext>
            </a:extLst>
          </p:cNvPr>
          <p:cNvSpPr>
            <a:spLocks noGrp="1"/>
          </p:cNvSpPr>
          <p:nvPr>
            <p:ph type="title"/>
          </p:nvPr>
        </p:nvSpPr>
        <p:spPr/>
        <p:txBody>
          <a:bodyPr/>
          <a:lstStyle/>
          <a:p>
            <a:r>
              <a:rPr lang="en-US" dirty="0"/>
              <a:t>RECOMMENDATION MESSAGE</a:t>
            </a:r>
          </a:p>
        </p:txBody>
      </p:sp>
      <p:sp>
        <p:nvSpPr>
          <p:cNvPr id="3" name="Text Placeholder 2">
            <a:extLst>
              <a:ext uri="{FF2B5EF4-FFF2-40B4-BE49-F238E27FC236}">
                <a16:creationId xmlns:a16="http://schemas.microsoft.com/office/drawing/2014/main" id="{72C9E4D0-C47F-574E-AD99-5DB485B26C18}"/>
              </a:ext>
            </a:extLst>
          </p:cNvPr>
          <p:cNvSpPr>
            <a:spLocks noGrp="1"/>
          </p:cNvSpPr>
          <p:nvPr>
            <p:ph type="body" idx="1"/>
          </p:nvPr>
        </p:nvSpPr>
        <p:spPr>
          <a:xfrm>
            <a:off x="691200" y="1393425"/>
            <a:ext cx="7180260" cy="2989200"/>
          </a:xfrm>
        </p:spPr>
        <p:txBody>
          <a:bodyPr/>
          <a:lstStyle/>
          <a:p>
            <a:r>
              <a:rPr lang="en-US" b="0" i="0" dirty="0">
                <a:solidFill>
                  <a:srgbClr val="222222"/>
                </a:solidFill>
                <a:effectLst/>
                <a:latin typeface="tahoma" panose="020B0604030504040204" pitchFamily="34" charset="0"/>
              </a:rPr>
              <a:t>These types of good news messages should be written with a good news strategy. Starting with an excellent introduction and ending with effective words might be enough to achieve a target.</a:t>
            </a:r>
          </a:p>
          <a:p>
            <a:pPr algn="l">
              <a:buFont typeface="Arial" panose="020B0604020202020204" pitchFamily="34" charset="0"/>
              <a:buChar char="•"/>
            </a:pPr>
            <a:r>
              <a:rPr lang="en-US" b="0" i="0" dirty="0">
                <a:solidFill>
                  <a:srgbClr val="222222"/>
                </a:solidFill>
                <a:effectLst/>
                <a:latin typeface="tahoma" panose="020B0604030504040204" pitchFamily="34" charset="0"/>
              </a:rPr>
              <a:t>Introduce the candidate/job or its benefit.</a:t>
            </a:r>
            <a:endParaRPr lang="en-US" b="0" i="0" dirty="0">
              <a:solidFill>
                <a:srgbClr val="222222"/>
              </a:solidFill>
              <a:effectLst/>
              <a:latin typeface="overpass"/>
            </a:endParaRPr>
          </a:p>
          <a:p>
            <a:pPr algn="l">
              <a:buFont typeface="Arial" panose="020B0604020202020204" pitchFamily="34" charset="0"/>
              <a:buChar char="•"/>
            </a:pPr>
            <a:r>
              <a:rPr lang="en-US" b="0" i="0" dirty="0">
                <a:solidFill>
                  <a:srgbClr val="222222"/>
                </a:solidFill>
                <a:effectLst/>
                <a:latin typeface="tahoma" panose="020B0604030504040204" pitchFamily="34" charset="0"/>
              </a:rPr>
              <a:t>Mention facts related to the position.</a:t>
            </a:r>
            <a:endParaRPr lang="en-US" b="0" i="0" dirty="0">
              <a:solidFill>
                <a:srgbClr val="222222"/>
              </a:solidFill>
              <a:effectLst/>
              <a:latin typeface="overpass"/>
            </a:endParaRPr>
          </a:p>
          <a:p>
            <a:pPr algn="l">
              <a:buFont typeface="Arial" panose="020B0604020202020204" pitchFamily="34" charset="0"/>
              <a:buChar char="•"/>
            </a:pPr>
            <a:r>
              <a:rPr lang="en-US" b="0" i="0" dirty="0">
                <a:solidFill>
                  <a:srgbClr val="222222"/>
                </a:solidFill>
                <a:effectLst/>
                <a:latin typeface="tahoma" panose="020B0604030504040204" pitchFamily="34" charset="0"/>
              </a:rPr>
              <a:t>Offer to provide additional information and close the message.</a:t>
            </a:r>
            <a:endParaRPr lang="en-US" b="0" i="0" dirty="0">
              <a:solidFill>
                <a:srgbClr val="222222"/>
              </a:solidFill>
              <a:effectLst/>
              <a:latin typeface="overpass"/>
            </a:endParaRPr>
          </a:p>
          <a:p>
            <a:endParaRPr lang="en-US" dirty="0"/>
          </a:p>
        </p:txBody>
      </p:sp>
      <p:sp>
        <p:nvSpPr>
          <p:cNvPr id="6" name="Slide Number Placeholder 5">
            <a:extLst>
              <a:ext uri="{FF2B5EF4-FFF2-40B4-BE49-F238E27FC236}">
                <a16:creationId xmlns:a16="http://schemas.microsoft.com/office/drawing/2014/main" id="{AD35E8E7-DB85-C487-35F7-1D5DD288D1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spTree>
    <p:extLst>
      <p:ext uri="{BB962C8B-B14F-4D97-AF65-F5344CB8AC3E}">
        <p14:creationId xmlns:p14="http://schemas.microsoft.com/office/powerpoint/2010/main" val="2059313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AC215-5494-912B-5F16-0E42C82F21FE}"/>
              </a:ext>
            </a:extLst>
          </p:cNvPr>
          <p:cNvSpPr>
            <a:spLocks noGrp="1"/>
          </p:cNvSpPr>
          <p:nvPr>
            <p:ph type="title"/>
          </p:nvPr>
        </p:nvSpPr>
        <p:spPr/>
        <p:txBody>
          <a:bodyPr/>
          <a:lstStyle/>
          <a:p>
            <a:r>
              <a:rPr lang="en-US" dirty="0"/>
              <a:t>GOODWILL</a:t>
            </a:r>
          </a:p>
        </p:txBody>
      </p:sp>
      <p:sp>
        <p:nvSpPr>
          <p:cNvPr id="3" name="Text Placeholder 2">
            <a:extLst>
              <a:ext uri="{FF2B5EF4-FFF2-40B4-BE49-F238E27FC236}">
                <a16:creationId xmlns:a16="http://schemas.microsoft.com/office/drawing/2014/main" id="{FACE86DD-218C-403A-9D70-050F333FF63B}"/>
              </a:ext>
            </a:extLst>
          </p:cNvPr>
          <p:cNvSpPr>
            <a:spLocks noGrp="1"/>
          </p:cNvSpPr>
          <p:nvPr>
            <p:ph type="body" idx="1"/>
          </p:nvPr>
        </p:nvSpPr>
        <p:spPr>
          <a:xfrm>
            <a:off x="637860" y="1121625"/>
            <a:ext cx="7477440" cy="2989200"/>
          </a:xfrm>
        </p:spPr>
        <p:txBody>
          <a:bodyPr/>
          <a:lstStyle/>
          <a:p>
            <a:pPr algn="l"/>
            <a:r>
              <a:rPr lang="en-US" sz="2000" b="0" i="0" dirty="0">
                <a:solidFill>
                  <a:srgbClr val="222222"/>
                </a:solidFill>
                <a:effectLst/>
                <a:latin typeface="tahoma" panose="020B0604030504040204" pitchFamily="34" charset="0"/>
              </a:rPr>
              <a:t>The actual purpose of writing a goodwill message is to form an excellent personal relation with the reader and the reader should feel the importance of this message.</a:t>
            </a:r>
          </a:p>
          <a:p>
            <a:pPr algn="l"/>
            <a:r>
              <a:rPr lang="en-US" sz="2000" b="0" i="0" dirty="0">
                <a:solidFill>
                  <a:srgbClr val="222222"/>
                </a:solidFill>
                <a:effectLst/>
                <a:latin typeface="tahoma" panose="020B0604030504040204" pitchFamily="34" charset="0"/>
              </a:rPr>
              <a:t> The goodwill message requires to be written according to professional way.</a:t>
            </a:r>
          </a:p>
          <a:p>
            <a:r>
              <a:rPr lang="en-US" sz="2000" b="0" i="0" dirty="0">
                <a:solidFill>
                  <a:srgbClr val="222222"/>
                </a:solidFill>
                <a:effectLst/>
                <a:latin typeface="tahoma" panose="020B0604030504040204" pitchFamily="34" charset="0"/>
              </a:rPr>
              <a:t>To a business enthusiast, having enough knowledge about good news messages possesses huge importance, because delivering a good news message according to appropriate way may build an effective relation with the reader.</a:t>
            </a:r>
            <a:endParaRPr lang="en-US" sz="2000" b="0" i="0" dirty="0">
              <a:solidFill>
                <a:srgbClr val="222222"/>
              </a:solidFill>
              <a:effectLst/>
              <a:latin typeface="overpass"/>
            </a:endParaRPr>
          </a:p>
          <a:p>
            <a:pPr algn="l"/>
            <a:endParaRPr lang="en-US" sz="2000" b="0" i="0" dirty="0">
              <a:solidFill>
                <a:srgbClr val="222222"/>
              </a:solidFill>
              <a:effectLst/>
              <a:latin typeface="tahoma" panose="020B0604030504040204" pitchFamily="34" charset="0"/>
            </a:endParaRPr>
          </a:p>
          <a:p>
            <a:pPr algn="l"/>
            <a:endParaRPr lang="en-US" sz="2000" b="0" i="0" dirty="0">
              <a:solidFill>
                <a:srgbClr val="222222"/>
              </a:solidFill>
              <a:effectLst/>
              <a:latin typeface="overpass"/>
            </a:endParaRPr>
          </a:p>
          <a:p>
            <a:endParaRPr lang="en-US" sz="2000" dirty="0"/>
          </a:p>
        </p:txBody>
      </p:sp>
      <p:sp>
        <p:nvSpPr>
          <p:cNvPr id="6" name="Slide Number Placeholder 5">
            <a:extLst>
              <a:ext uri="{FF2B5EF4-FFF2-40B4-BE49-F238E27FC236}">
                <a16:creationId xmlns:a16="http://schemas.microsoft.com/office/drawing/2014/main" id="{94E10F33-2DE3-C901-55DE-393A3E847B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spTree>
    <p:extLst>
      <p:ext uri="{BB962C8B-B14F-4D97-AF65-F5344CB8AC3E}">
        <p14:creationId xmlns:p14="http://schemas.microsoft.com/office/powerpoint/2010/main" val="12351467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4C678A-6AE0-F867-CB48-3BC8C14B84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94</a:t>
            </a:fld>
            <a:endParaRPr lang="en"/>
          </a:p>
        </p:txBody>
      </p:sp>
      <p:sp>
        <p:nvSpPr>
          <p:cNvPr id="6" name="Text Placeholder 5">
            <a:extLst>
              <a:ext uri="{FF2B5EF4-FFF2-40B4-BE49-F238E27FC236}">
                <a16:creationId xmlns:a16="http://schemas.microsoft.com/office/drawing/2014/main" id="{1CBC4D07-4268-ABAF-97D4-B5689CFB191B}"/>
              </a:ext>
            </a:extLst>
          </p:cNvPr>
          <p:cNvSpPr txBox="1">
            <a:spLocks noGrp="1"/>
          </p:cNvSpPr>
          <p:nvPr>
            <p:ph type="body" idx="1"/>
          </p:nvPr>
        </p:nvSpPr>
        <p:spPr>
          <a:xfrm>
            <a:off x="691200" y="1511100"/>
            <a:ext cx="7761600" cy="2492960"/>
          </a:xfrm>
          <a:prstGeom prst="rect">
            <a:avLst/>
          </a:prstGeom>
          <a:noFill/>
        </p:spPr>
        <p:txBody>
          <a:bodyPr wrap="square">
            <a:spAutoFit/>
          </a:bodyPr>
          <a:lstStyle/>
          <a:p>
            <a:pPr algn="l">
              <a:buFont typeface="Arial" panose="020B0604020202020204" pitchFamily="34" charset="0"/>
              <a:buChar char="•"/>
            </a:pPr>
            <a:r>
              <a:rPr lang="en-US" sz="2000" b="0" i="0" dirty="0">
                <a:solidFill>
                  <a:srgbClr val="222222"/>
                </a:solidFill>
                <a:effectLst/>
                <a:latin typeface="tahoma" panose="020B0604030504040204" pitchFamily="34" charset="0"/>
              </a:rPr>
              <a:t>For encouraging the receiver to keep doing good work</a:t>
            </a:r>
            <a:endParaRPr lang="en-US" sz="2000" b="0" i="0" dirty="0">
              <a:solidFill>
                <a:srgbClr val="222222"/>
              </a:solidFill>
              <a:effectLst/>
              <a:latin typeface="overpass"/>
            </a:endParaRPr>
          </a:p>
          <a:p>
            <a:pPr algn="l">
              <a:buFont typeface="Arial" panose="020B0604020202020204" pitchFamily="34" charset="0"/>
              <a:buChar char="•"/>
            </a:pPr>
            <a:r>
              <a:rPr lang="en-US" sz="2000" b="0" i="0" dirty="0">
                <a:solidFill>
                  <a:srgbClr val="222222"/>
                </a:solidFill>
                <a:effectLst/>
                <a:latin typeface="tahoma" panose="020B0604030504040204" pitchFamily="34" charset="0"/>
              </a:rPr>
              <a:t>To appreciate the efforts of an employee</a:t>
            </a:r>
            <a:endParaRPr lang="en-US" sz="2000" b="0" i="0" dirty="0">
              <a:solidFill>
                <a:srgbClr val="222222"/>
              </a:solidFill>
              <a:effectLst/>
              <a:latin typeface="overpass"/>
            </a:endParaRPr>
          </a:p>
          <a:p>
            <a:pPr algn="l">
              <a:buFont typeface="Arial" panose="020B0604020202020204" pitchFamily="34" charset="0"/>
              <a:buChar char="•"/>
            </a:pPr>
            <a:r>
              <a:rPr lang="en-US" sz="2000" b="0" i="0" dirty="0">
                <a:solidFill>
                  <a:srgbClr val="222222"/>
                </a:solidFill>
                <a:effectLst/>
                <a:latin typeface="tahoma" panose="020B0604030504040204" pitchFamily="34" charset="0"/>
              </a:rPr>
              <a:t>Thanking supplier for receiving special services</a:t>
            </a:r>
            <a:endParaRPr lang="en-US" sz="2000" b="0" i="0" dirty="0">
              <a:solidFill>
                <a:srgbClr val="222222"/>
              </a:solidFill>
              <a:effectLst/>
              <a:latin typeface="overpass"/>
            </a:endParaRPr>
          </a:p>
          <a:p>
            <a:pPr algn="l">
              <a:buFont typeface="Arial" panose="020B0604020202020204" pitchFamily="34" charset="0"/>
              <a:buChar char="•"/>
            </a:pPr>
            <a:r>
              <a:rPr lang="en-US" sz="2000" b="0" i="0" dirty="0">
                <a:solidFill>
                  <a:srgbClr val="222222"/>
                </a:solidFill>
                <a:effectLst/>
                <a:latin typeface="tahoma" panose="020B0604030504040204" pitchFamily="34" charset="0"/>
              </a:rPr>
              <a:t>For having long-term support and productive relationship</a:t>
            </a:r>
            <a:endParaRPr lang="en-US" sz="2000" b="0" i="0" dirty="0">
              <a:solidFill>
                <a:srgbClr val="222222"/>
              </a:solidFill>
              <a:effectLst/>
              <a:latin typeface="overpass"/>
            </a:endParaRPr>
          </a:p>
          <a:p>
            <a:pPr algn="l">
              <a:buFont typeface="Arial" panose="020B0604020202020204" pitchFamily="34" charset="0"/>
              <a:buChar char="•"/>
            </a:pPr>
            <a:r>
              <a:rPr lang="en-US" sz="2000" b="0" i="0" dirty="0">
                <a:solidFill>
                  <a:srgbClr val="222222"/>
                </a:solidFill>
                <a:effectLst/>
                <a:latin typeface="tahoma" panose="020B0604030504040204" pitchFamily="34" charset="0"/>
              </a:rPr>
              <a:t>For saying thanks to the speaker</a:t>
            </a:r>
            <a:endParaRPr lang="en-US" sz="2000" b="0" i="0" dirty="0">
              <a:solidFill>
                <a:srgbClr val="222222"/>
              </a:solidFill>
              <a:effectLst/>
              <a:latin typeface="overpass"/>
            </a:endParaRPr>
          </a:p>
          <a:p>
            <a:pPr algn="l">
              <a:buFont typeface="Arial" panose="020B0604020202020204" pitchFamily="34" charset="0"/>
              <a:buChar char="•"/>
            </a:pPr>
            <a:r>
              <a:rPr lang="en-US" sz="2000" b="0" i="0" dirty="0">
                <a:solidFill>
                  <a:srgbClr val="222222"/>
                </a:solidFill>
                <a:effectLst/>
                <a:latin typeface="tahoma" panose="020B0604030504040204" pitchFamily="34" charset="0"/>
              </a:rPr>
              <a:t>For accepting donations sent by the writer</a:t>
            </a:r>
            <a:endParaRPr lang="en-US" sz="2000" b="0" i="0" dirty="0">
              <a:solidFill>
                <a:srgbClr val="222222"/>
              </a:solidFill>
              <a:effectLst/>
              <a:latin typeface="overpass"/>
            </a:endParaRPr>
          </a:p>
        </p:txBody>
      </p:sp>
    </p:spTree>
    <p:extLst>
      <p:ext uri="{BB962C8B-B14F-4D97-AF65-F5344CB8AC3E}">
        <p14:creationId xmlns:p14="http://schemas.microsoft.com/office/powerpoint/2010/main" val="35483820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18BE-05DC-466B-FFAB-C2B195D4A5C2}"/>
              </a:ext>
            </a:extLst>
          </p:cNvPr>
          <p:cNvSpPr>
            <a:spLocks noGrp="1"/>
          </p:cNvSpPr>
          <p:nvPr>
            <p:ph type="title"/>
          </p:nvPr>
        </p:nvSpPr>
        <p:spPr>
          <a:xfrm>
            <a:off x="1244755" y="513619"/>
            <a:ext cx="7761600" cy="969000"/>
          </a:xfrm>
        </p:spPr>
        <p:txBody>
          <a:bodyPr/>
          <a:lstStyle/>
          <a:p>
            <a:pPr algn="ctr"/>
            <a:r>
              <a:rPr lang="en-US" dirty="0"/>
              <a:t>COMMUNICATING IN GLOBAL WORLD</a:t>
            </a:r>
          </a:p>
        </p:txBody>
      </p:sp>
      <p:sp>
        <p:nvSpPr>
          <p:cNvPr id="4" name="Slide Number Placeholder 3">
            <a:extLst>
              <a:ext uri="{FF2B5EF4-FFF2-40B4-BE49-F238E27FC236}">
                <a16:creationId xmlns:a16="http://schemas.microsoft.com/office/drawing/2014/main" id="{CA80DE91-FACC-DAA1-C50F-9B820D1D29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95</a:t>
            </a:fld>
            <a:endParaRPr lang="en"/>
          </a:p>
        </p:txBody>
      </p:sp>
      <p:pic>
        <p:nvPicPr>
          <p:cNvPr id="6" name="Picture 5">
            <a:extLst>
              <a:ext uri="{FF2B5EF4-FFF2-40B4-BE49-F238E27FC236}">
                <a16:creationId xmlns:a16="http://schemas.microsoft.com/office/drawing/2014/main" id="{0FAEBB58-E7D0-F526-FF47-BAE652329E61}"/>
              </a:ext>
            </a:extLst>
          </p:cNvPr>
          <p:cNvPicPr>
            <a:picLocks noChangeAspect="1"/>
          </p:cNvPicPr>
          <p:nvPr/>
        </p:nvPicPr>
        <p:blipFill>
          <a:blip r:embed="rId2"/>
          <a:stretch>
            <a:fillRect/>
          </a:stretch>
        </p:blipFill>
        <p:spPr>
          <a:xfrm>
            <a:off x="2659380" y="1482619"/>
            <a:ext cx="5341620" cy="3041756"/>
          </a:xfrm>
          <a:prstGeom prst="rect">
            <a:avLst/>
          </a:prstGeom>
        </p:spPr>
      </p:pic>
    </p:spTree>
    <p:extLst>
      <p:ext uri="{BB962C8B-B14F-4D97-AF65-F5344CB8AC3E}">
        <p14:creationId xmlns:p14="http://schemas.microsoft.com/office/powerpoint/2010/main" val="3867888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384246C-E25E-3DF2-E75F-042FBA19BB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96</a:t>
            </a:fld>
            <a:endParaRPr lang="en"/>
          </a:p>
        </p:txBody>
      </p:sp>
      <p:graphicFrame>
        <p:nvGraphicFramePr>
          <p:cNvPr id="9" name="Diagram 8">
            <a:extLst>
              <a:ext uri="{FF2B5EF4-FFF2-40B4-BE49-F238E27FC236}">
                <a16:creationId xmlns:a16="http://schemas.microsoft.com/office/drawing/2014/main" id="{3EE992E4-AD50-CAEC-30EB-BE8F6D6366C9}"/>
              </a:ext>
            </a:extLst>
          </p:cNvPr>
          <p:cNvGraphicFramePr/>
          <p:nvPr>
            <p:extLst>
              <p:ext uri="{D42A27DB-BD31-4B8C-83A1-F6EECF244321}">
                <p14:modId xmlns:p14="http://schemas.microsoft.com/office/powerpoint/2010/main" val="1810997022"/>
              </p:ext>
            </p:extLst>
          </p:nvPr>
        </p:nvGraphicFramePr>
        <p:xfrm>
          <a:off x="2080260" y="75311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778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824E-988A-4DF6-A3B8-0952E9A7DE93}"/>
              </a:ext>
            </a:extLst>
          </p:cNvPr>
          <p:cNvSpPr>
            <a:spLocks noGrp="1"/>
          </p:cNvSpPr>
          <p:nvPr>
            <p:ph type="title"/>
          </p:nvPr>
        </p:nvSpPr>
        <p:spPr/>
        <p:txBody>
          <a:bodyPr/>
          <a:lstStyle/>
          <a:p>
            <a:r>
              <a:rPr lang="en-US" dirty="0"/>
              <a:t>UNDERSTAND</a:t>
            </a:r>
          </a:p>
        </p:txBody>
      </p:sp>
      <p:sp>
        <p:nvSpPr>
          <p:cNvPr id="6" name="Slide Number Placeholder 5">
            <a:extLst>
              <a:ext uri="{FF2B5EF4-FFF2-40B4-BE49-F238E27FC236}">
                <a16:creationId xmlns:a16="http://schemas.microsoft.com/office/drawing/2014/main" id="{D69D106A-918B-70DA-6404-3788DF920F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97</a:t>
            </a:fld>
            <a:endParaRPr lang="en"/>
          </a:p>
        </p:txBody>
      </p:sp>
      <p:pic>
        <p:nvPicPr>
          <p:cNvPr id="8" name="Picture 7">
            <a:extLst>
              <a:ext uri="{FF2B5EF4-FFF2-40B4-BE49-F238E27FC236}">
                <a16:creationId xmlns:a16="http://schemas.microsoft.com/office/drawing/2014/main" id="{AC720FEF-6BEF-596D-F1CB-BE0F384D3725}"/>
              </a:ext>
            </a:extLst>
          </p:cNvPr>
          <p:cNvPicPr>
            <a:picLocks noChangeAspect="1"/>
          </p:cNvPicPr>
          <p:nvPr/>
        </p:nvPicPr>
        <p:blipFill>
          <a:blip r:embed="rId2"/>
          <a:stretch>
            <a:fillRect/>
          </a:stretch>
        </p:blipFill>
        <p:spPr>
          <a:xfrm>
            <a:off x="2141220" y="1558358"/>
            <a:ext cx="4236720" cy="3200075"/>
          </a:xfrm>
          <a:prstGeom prst="rect">
            <a:avLst/>
          </a:prstGeom>
        </p:spPr>
      </p:pic>
    </p:spTree>
    <p:extLst>
      <p:ext uri="{BB962C8B-B14F-4D97-AF65-F5344CB8AC3E}">
        <p14:creationId xmlns:p14="http://schemas.microsoft.com/office/powerpoint/2010/main" val="32074569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DB44-B2F6-DE8F-6092-683B429669BA}"/>
              </a:ext>
            </a:extLst>
          </p:cNvPr>
          <p:cNvSpPr>
            <a:spLocks noGrp="1"/>
          </p:cNvSpPr>
          <p:nvPr>
            <p:ph type="title"/>
          </p:nvPr>
        </p:nvSpPr>
        <p:spPr>
          <a:xfrm>
            <a:off x="1247460" y="1092945"/>
            <a:ext cx="7761600" cy="493500"/>
          </a:xfrm>
        </p:spPr>
        <p:txBody>
          <a:bodyPr/>
          <a:lstStyle/>
          <a:p>
            <a:pPr algn="ctr"/>
            <a:r>
              <a:rPr lang="en-US" i="0" dirty="0"/>
              <a:t>Understand that each country has different business customs</a:t>
            </a:r>
            <a:br>
              <a:rPr lang="en-US" dirty="0"/>
            </a:br>
            <a:endParaRPr lang="en-US" dirty="0"/>
          </a:p>
        </p:txBody>
      </p:sp>
      <p:sp>
        <p:nvSpPr>
          <p:cNvPr id="4" name="Text Placeholder 3">
            <a:extLst>
              <a:ext uri="{FF2B5EF4-FFF2-40B4-BE49-F238E27FC236}">
                <a16:creationId xmlns:a16="http://schemas.microsoft.com/office/drawing/2014/main" id="{3D2C2695-8028-D2DD-DA69-E534E750C761}"/>
              </a:ext>
            </a:extLst>
          </p:cNvPr>
          <p:cNvSpPr>
            <a:spLocks noGrp="1"/>
          </p:cNvSpPr>
          <p:nvPr>
            <p:ph type="body" idx="2"/>
          </p:nvPr>
        </p:nvSpPr>
        <p:spPr>
          <a:xfrm>
            <a:off x="2781300" y="1393425"/>
            <a:ext cx="6454140" cy="2989200"/>
          </a:xfrm>
        </p:spPr>
        <p:txBody>
          <a:bodyPr/>
          <a:lstStyle/>
          <a:p>
            <a:r>
              <a:rPr lang="en-US" b="0" i="0" dirty="0">
                <a:solidFill>
                  <a:srgbClr val="000000"/>
                </a:solidFill>
                <a:effectLst/>
                <a:latin typeface="Quillvetica"/>
              </a:rPr>
              <a:t>In a world as vast as ours, there are bound to be differences. Some of these differences are obvious like language barriers. However, many are much more subtle. </a:t>
            </a:r>
          </a:p>
          <a:p>
            <a:r>
              <a:rPr lang="en-US" b="0" i="0" dirty="0">
                <a:solidFill>
                  <a:srgbClr val="000000"/>
                </a:solidFill>
                <a:effectLst/>
                <a:latin typeface="Quillvetica"/>
              </a:rPr>
              <a:t>In Japan, it is rude to say “No” even in business. </a:t>
            </a:r>
          </a:p>
          <a:p>
            <a:r>
              <a:rPr lang="en-US" b="0" i="0" dirty="0">
                <a:solidFill>
                  <a:srgbClr val="000000"/>
                </a:solidFill>
                <a:effectLst/>
                <a:latin typeface="Quillvetica"/>
              </a:rPr>
              <a:t>So, if you are in communication with a colleague in Japan, don’t be surprised if you feel like the conversation drags on.</a:t>
            </a:r>
          </a:p>
          <a:p>
            <a:r>
              <a:rPr lang="en-US" b="0" i="0" dirty="0">
                <a:solidFill>
                  <a:srgbClr val="000000"/>
                </a:solidFill>
                <a:effectLst/>
                <a:latin typeface="Quillvetica"/>
              </a:rPr>
              <a:t> Also, don’t try to put an abrupt end to a conversation. This will be seen as impolite.</a:t>
            </a:r>
            <a:endParaRPr lang="en-US" dirty="0"/>
          </a:p>
        </p:txBody>
      </p:sp>
      <p:sp>
        <p:nvSpPr>
          <p:cNvPr id="6" name="Slide Number Placeholder 5">
            <a:extLst>
              <a:ext uri="{FF2B5EF4-FFF2-40B4-BE49-F238E27FC236}">
                <a16:creationId xmlns:a16="http://schemas.microsoft.com/office/drawing/2014/main" id="{F0A45688-15F0-E34F-BE1D-71DC20EE74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98</a:t>
            </a:fld>
            <a:endParaRPr lang="en"/>
          </a:p>
        </p:txBody>
      </p:sp>
    </p:spTree>
    <p:extLst>
      <p:ext uri="{BB962C8B-B14F-4D97-AF65-F5344CB8AC3E}">
        <p14:creationId xmlns:p14="http://schemas.microsoft.com/office/powerpoint/2010/main" val="28128165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B7A6-E4C9-AECF-EDBC-C528ED5D354C}"/>
              </a:ext>
            </a:extLst>
          </p:cNvPr>
          <p:cNvSpPr>
            <a:spLocks noGrp="1"/>
          </p:cNvSpPr>
          <p:nvPr>
            <p:ph type="title"/>
          </p:nvPr>
        </p:nvSpPr>
        <p:spPr/>
        <p:txBody>
          <a:bodyPr/>
          <a:lstStyle/>
          <a:p>
            <a:r>
              <a:rPr lang="en-US" dirty="0"/>
              <a:t>RECOGNIZE</a:t>
            </a:r>
          </a:p>
        </p:txBody>
      </p:sp>
      <p:sp>
        <p:nvSpPr>
          <p:cNvPr id="6" name="Slide Number Placeholder 5">
            <a:extLst>
              <a:ext uri="{FF2B5EF4-FFF2-40B4-BE49-F238E27FC236}">
                <a16:creationId xmlns:a16="http://schemas.microsoft.com/office/drawing/2014/main" id="{E8AB8D60-EB85-349E-46C5-B1DA7F3B5AC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99</a:t>
            </a:fld>
            <a:endParaRPr lang="en"/>
          </a:p>
        </p:txBody>
      </p:sp>
      <p:pic>
        <p:nvPicPr>
          <p:cNvPr id="8" name="Picture 7">
            <a:extLst>
              <a:ext uri="{FF2B5EF4-FFF2-40B4-BE49-F238E27FC236}">
                <a16:creationId xmlns:a16="http://schemas.microsoft.com/office/drawing/2014/main" id="{7D8C0AC5-FB13-4521-668C-BB47873E91F5}"/>
              </a:ext>
            </a:extLst>
          </p:cNvPr>
          <p:cNvPicPr>
            <a:picLocks noChangeAspect="1"/>
          </p:cNvPicPr>
          <p:nvPr/>
        </p:nvPicPr>
        <p:blipFill>
          <a:blip r:embed="rId2"/>
          <a:stretch>
            <a:fillRect/>
          </a:stretch>
        </p:blipFill>
        <p:spPr>
          <a:xfrm>
            <a:off x="2061210" y="1504949"/>
            <a:ext cx="5871210" cy="3381817"/>
          </a:xfrm>
          <a:prstGeom prst="rect">
            <a:avLst/>
          </a:prstGeom>
        </p:spPr>
      </p:pic>
    </p:spTree>
    <p:extLst>
      <p:ext uri="{BB962C8B-B14F-4D97-AF65-F5344CB8AC3E}">
        <p14:creationId xmlns:p14="http://schemas.microsoft.com/office/powerpoint/2010/main" val="4198226860"/>
      </p:ext>
    </p:extLst>
  </p:cSld>
  <p:clrMapOvr>
    <a:masterClrMapping/>
  </p:clrMapOvr>
</p:sld>
</file>

<file path=ppt/theme/theme1.xml><?xml version="1.0" encoding="utf-8"?>
<a:theme xmlns:a="http://schemas.openxmlformats.org/drawingml/2006/main" name="Desdemona template">
  <a:themeElements>
    <a:clrScheme name="Custom 347">
      <a:dk1>
        <a:srgbClr val="454F5B"/>
      </a:dk1>
      <a:lt1>
        <a:srgbClr val="FFFFFF"/>
      </a:lt1>
      <a:dk2>
        <a:srgbClr val="89929B"/>
      </a:dk2>
      <a:lt2>
        <a:srgbClr val="EFF1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4276</Words>
  <Application>Microsoft Office PowerPoint</Application>
  <PresentationFormat>On-screen Show (16:9)</PresentationFormat>
  <Paragraphs>507</Paragraphs>
  <Slides>106</Slides>
  <Notes>39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106</vt:i4>
      </vt:variant>
    </vt:vector>
  </HeadingPairs>
  <TitlesOfParts>
    <vt:vector size="117" baseType="lpstr">
      <vt:lpstr>Montserrat</vt:lpstr>
      <vt:lpstr>Quillvetica</vt:lpstr>
      <vt:lpstr>Noto Sans</vt:lpstr>
      <vt:lpstr>Calibri</vt:lpstr>
      <vt:lpstr>Arial</vt:lpstr>
      <vt:lpstr>Georgia</vt:lpstr>
      <vt:lpstr>Rubik</vt:lpstr>
      <vt:lpstr>overpass</vt:lpstr>
      <vt:lpstr>Lato</vt:lpstr>
      <vt:lpstr>Tahoma</vt:lpstr>
      <vt:lpstr>Desdemona template</vt:lpstr>
      <vt:lpstr>Soft Skills</vt:lpstr>
      <vt:lpstr>INDEX</vt:lpstr>
      <vt:lpstr>1. INTERPERSONAL COMMUNICATION</vt:lpstr>
      <vt:lpstr>PowerPoint Presentation</vt:lpstr>
      <vt:lpstr>PowerPoint Presentation</vt:lpstr>
      <vt:lpstr>COMMUNICATION</vt:lpstr>
      <vt:lpstr>CONFLICT MANAGEMENT</vt:lpstr>
      <vt:lpstr>WHAT IS CONFLICT RESOLUTIONS</vt:lpstr>
      <vt:lpstr>PowerPoint Presentation</vt:lpstr>
      <vt:lpstr>PowerPoint Presentation</vt:lpstr>
      <vt:lpstr>TYPES OF CONFLICT RESOLUTION</vt:lpstr>
      <vt:lpstr>ASSERTIVENESS </vt:lpstr>
      <vt:lpstr>PowerPoint Presentation</vt:lpstr>
      <vt:lpstr>PowerPoint Presentation</vt:lpstr>
      <vt:lpstr>PowerPoint Presentation</vt:lpstr>
      <vt:lpstr>PARTS OF ASSERTIVENESS</vt:lpstr>
      <vt:lpstr>PowerPoint Presentation</vt:lpstr>
      <vt:lpstr>INTERVIEWING AND ACTIVE LISTENING</vt:lpstr>
      <vt:lpstr>INTERVIEWING AND ACTIVE LISTENING COMPRISES OF</vt:lpstr>
      <vt:lpstr>PowerPoint Presentation</vt:lpstr>
      <vt:lpstr>PowerPoint Presentation</vt:lpstr>
      <vt:lpstr>EMPATHY</vt:lpstr>
      <vt:lpstr>PRACTICES FOR EMPATHY</vt:lpstr>
      <vt:lpstr>PowerPoint Presentation</vt:lpstr>
      <vt:lpstr>PowerPoint Presentation</vt:lpstr>
      <vt:lpstr>PowerPoint Presentation</vt:lpstr>
      <vt:lpstr>LET’S SEE HOW EMPATHETIC YOU ARE.</vt:lpstr>
      <vt:lpstr>PowerPoint Presentation</vt:lpstr>
      <vt:lpstr>FACILITATION</vt:lpstr>
      <vt:lpstr>FACILITATION ALTOGETHER COMPRISES OF</vt:lpstr>
      <vt:lpstr>PowerPoint Presentation</vt:lpstr>
      <vt:lpstr>PowerPoint Presentation</vt:lpstr>
      <vt:lpstr>MEDITATION</vt:lpstr>
      <vt:lpstr>MEDITATION IS ABOUT PRACTICING</vt:lpstr>
      <vt:lpstr>PowerPoint Presentation</vt:lpstr>
      <vt:lpstr>PROBLEM SOLVING</vt:lpstr>
      <vt:lpstr>PowerPoint Presentation</vt:lpstr>
      <vt:lpstr>NEGOTIATION</vt:lpstr>
      <vt:lpstr>PowerPoint Presentation</vt:lpstr>
      <vt:lpstr>PowerPoint Presentation</vt:lpstr>
      <vt:lpstr>PowerPoint Presentation</vt:lpstr>
      <vt:lpstr>PowerPoint Presentation</vt:lpstr>
      <vt:lpstr>PowerPoint Presentation</vt:lpstr>
      <vt:lpstr>PowerPoint Presentation</vt:lpstr>
      <vt:lpstr>LEADERSHIP</vt:lpstr>
      <vt:lpstr>PowerPoint Presentation</vt:lpstr>
      <vt:lpstr>HOW TO IMPROVE YOUR LEADERSHIP SKILLS </vt:lpstr>
      <vt:lpstr>PowerPoint Presentation</vt:lpstr>
      <vt:lpstr>PowerPoint Presentation</vt:lpstr>
      <vt:lpstr>POSITIVE ATTITUDE</vt:lpstr>
      <vt:lpstr>PowerPoint Presentation</vt:lpstr>
      <vt:lpstr>PowerPoint Presentation</vt:lpstr>
      <vt:lpstr>PowerPoint Presentation</vt:lpstr>
      <vt:lpstr>TEAMWORK</vt:lpstr>
      <vt:lpstr>PowerPoint Presentation</vt:lpstr>
      <vt:lpstr>WHAT IS PERSUATION </vt:lpstr>
      <vt:lpstr>PowerPoint Presentation</vt:lpstr>
      <vt:lpstr>PowerPoint Presentation</vt:lpstr>
      <vt:lpstr>EXAMPLES OF PERSUATION</vt:lpstr>
      <vt:lpstr>PowerPoint Presentation</vt:lpstr>
      <vt:lpstr>PowerPoint Presentation</vt:lpstr>
      <vt:lpstr>WHAT SKILLS DO YOU NEED TO PERSUADE OTHERS.</vt:lpstr>
      <vt:lpstr>SKILLS REQUIRED</vt:lpstr>
      <vt:lpstr>COMMUNICATION</vt:lpstr>
      <vt:lpstr>Essentials for problem Solving</vt:lpstr>
      <vt:lpstr>EMOTIONAL INTELLIGENCE</vt:lpstr>
      <vt:lpstr>PowerPoint Presentation</vt:lpstr>
      <vt:lpstr>USE [LR] TO SUPPORT YOUR ANSWERS</vt:lpstr>
      <vt:lpstr>NEGOTIATION</vt:lpstr>
      <vt:lpstr>THREE TYPES OF PERSUATION</vt:lpstr>
      <vt:lpstr>LOGIC</vt:lpstr>
      <vt:lpstr>ETHICS</vt:lpstr>
      <vt:lpstr>EMOTION</vt:lpstr>
      <vt:lpstr>PowerPoint Presentation</vt:lpstr>
      <vt:lpstr>DELIVERING BAD MESSAGES</vt:lpstr>
      <vt:lpstr>PowerPoint Presentation</vt:lpstr>
      <vt:lpstr>INTRODUCTION </vt:lpstr>
      <vt:lpstr>BODY/EXPOSITION</vt:lpstr>
      <vt:lpstr>CONCLUSION</vt:lpstr>
      <vt:lpstr>DIRECT APPROACH</vt:lpstr>
      <vt:lpstr>DIRECT APPROACH EXAMPLE</vt:lpstr>
      <vt:lpstr>INDIRECT APPROACH</vt:lpstr>
      <vt:lpstr>INDIRECT EXAMPLE</vt:lpstr>
      <vt:lpstr>BUFFER STATEMENT</vt:lpstr>
      <vt:lpstr>EXPLINATION</vt:lpstr>
      <vt:lpstr>BREAK THE BAD NEWS</vt:lpstr>
      <vt:lpstr>REDIRECT OR PROVIDE ALTERNATIVES</vt:lpstr>
      <vt:lpstr>END POLITELY AND FORWARD LOOKING</vt:lpstr>
      <vt:lpstr>GOOD NEWS MESSAGE</vt:lpstr>
      <vt:lpstr>THANK YOU MESSAGES</vt:lpstr>
      <vt:lpstr>CONGRATULATORY MESSAGES</vt:lpstr>
      <vt:lpstr>RECOMMENDATION MESSAGE</vt:lpstr>
      <vt:lpstr>GOODWILL</vt:lpstr>
      <vt:lpstr>PowerPoint Presentation</vt:lpstr>
      <vt:lpstr>COMMUNICATING IN GLOBAL WORLD</vt:lpstr>
      <vt:lpstr>PowerPoint Presentation</vt:lpstr>
      <vt:lpstr>UNDERSTAND</vt:lpstr>
      <vt:lpstr>Understand that each country has different business customs </vt:lpstr>
      <vt:lpstr>RECOGNIZE</vt:lpstr>
      <vt:lpstr>Recognize that you are communicating with actual people </vt:lpstr>
      <vt:lpstr>COMMUNICATE </vt:lpstr>
      <vt:lpstr>Communicate through phone or video conference </vt:lpstr>
      <vt:lpstr>KEEP OTHERS COPIED</vt:lpstr>
      <vt:lpstr>KEEP OTHERS COPIED</vt:lpstr>
      <vt:lpstr>SHOW INTEREST</vt:lpstr>
      <vt:lpstr>SHOW INTEREST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 Skills</dc:title>
  <dc:creator>hp</dc:creator>
  <cp:lastModifiedBy>Toyesha Thakur</cp:lastModifiedBy>
  <cp:revision>9</cp:revision>
  <dcterms:modified xsi:type="dcterms:W3CDTF">2022-08-31T08:24:05Z</dcterms:modified>
</cp:coreProperties>
</file>